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7"/>
  </p:notesMasterIdLst>
  <p:sldIdLst>
    <p:sldId id="256" r:id="rId2"/>
    <p:sldId id="257" r:id="rId3"/>
    <p:sldId id="298" r:id="rId4"/>
    <p:sldId id="261" r:id="rId5"/>
    <p:sldId id="300" r:id="rId6"/>
    <p:sldId id="301" r:id="rId7"/>
    <p:sldId id="299" r:id="rId8"/>
    <p:sldId id="302" r:id="rId9"/>
    <p:sldId id="303" r:id="rId10"/>
    <p:sldId id="304" r:id="rId11"/>
    <p:sldId id="306" r:id="rId12"/>
    <p:sldId id="259" r:id="rId13"/>
    <p:sldId id="307" r:id="rId14"/>
    <p:sldId id="308" r:id="rId15"/>
    <p:sldId id="309" r:id="rId16"/>
    <p:sldId id="311" r:id="rId17"/>
    <p:sldId id="312" r:id="rId18"/>
    <p:sldId id="310" r:id="rId19"/>
    <p:sldId id="313" r:id="rId20"/>
    <p:sldId id="264" r:id="rId21"/>
    <p:sldId id="314" r:id="rId22"/>
    <p:sldId id="315" r:id="rId23"/>
    <p:sldId id="305" r:id="rId24"/>
    <p:sldId id="316" r:id="rId25"/>
    <p:sldId id="321" r:id="rId26"/>
    <p:sldId id="322" r:id="rId27"/>
    <p:sldId id="317" r:id="rId28"/>
    <p:sldId id="318" r:id="rId29"/>
    <p:sldId id="328" r:id="rId30"/>
    <p:sldId id="323" r:id="rId31"/>
    <p:sldId id="324" r:id="rId32"/>
    <p:sldId id="325" r:id="rId33"/>
    <p:sldId id="326" r:id="rId34"/>
    <p:sldId id="330" r:id="rId35"/>
    <p:sldId id="327" r:id="rId36"/>
  </p:sldIdLst>
  <p:sldSz cx="9144000" cy="5143500" type="screen16x9"/>
  <p:notesSz cx="6858000" cy="9144000"/>
  <p:embeddedFontLst>
    <p:embeddedFont>
      <p:font typeface="Fira Sans Extra Condensed Medium" panose="020B0600070205080204" charset="0"/>
      <p:regular r:id="rId38"/>
      <p:bold r:id="rId39"/>
      <p:italic r:id="rId40"/>
      <p:boldItalic r:id="rId41"/>
    </p:embeddedFont>
    <p:embeddedFont>
      <p:font typeface="Righteous" panose="020B0600070205080204" charset="0"/>
      <p:regular r:id="rId42"/>
    </p:embeddedFont>
    <p:embeddedFont>
      <p:font typeface="Roboto Condensed Light" panose="020B0600070205080204" charset="0"/>
      <p:regular r:id="rId43"/>
      <p:bold r:id="rId44"/>
      <p:italic r:id="rId45"/>
      <p:boldItalic r:id="rId46"/>
    </p:embeddedFont>
    <p:embeddedFont>
      <p:font typeface="Squada One" panose="020B060007020508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4000" autoAdjust="0"/>
  </p:normalViewPr>
  <p:slideViewPr>
    <p:cSldViewPr snapToGrid="0">
      <p:cViewPr varScale="1">
        <p:scale>
          <a:sx n="102" d="100"/>
          <a:sy n="102" d="100"/>
        </p:scale>
        <p:origin x="76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ngoài những điều mà chúng ta nói ở trên thì liệu chúng ta có thể sử dụng camera cho mục đích gì khác ? cũng như là có thể tận dụng thêm, sử dụng thêm 1 chút những giá  trị mà camera có thể mang lại ?</a:t>
            </a:r>
            <a:endParaRPr dirty="0"/>
          </a:p>
        </p:txBody>
      </p:sp>
    </p:spTree>
    <p:extLst>
      <p:ext uri="{BB962C8B-B14F-4D97-AF65-F5344CB8AC3E}">
        <p14:creationId xmlns:p14="http://schemas.microsoft.com/office/powerpoint/2010/main" val="214320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7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Vậy</a:t>
            </a:r>
            <a:r>
              <a:rPr lang="en-US" baseline="0" dirty="0"/>
              <a:t> thì đây sẽ là giải pháp mà chúng e muốn giới thiệu ngày hôm nay với tất cả mọi người. ICHS, 1 web application, nơi mà người dung có thể sử dụng để xem streaming video trực tiếp, bên cạnh đó điều đặc biệt là ng dung còn có thể xem nó dưới dạng heatmap(biểu đồ nhiệt) và dạng people detection(nhận dạng người), qua đó thì người dùng có thể biết được mật độ người tại các khu vực, đếm số lượng người tại 1 khu vực trong 1 thời điểm nhất định. Từ đây, dựa trên những report được tổng hợp và thống kê dưới dạng biểu đồ, người dùng có thể phân tích, đánh giá và cuối cùng là đưa ra những sự thay đổi để mà nâng cao, làm cho việc quản lý trở nên hiệu quả hơn.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tr</a:t>
            </a:r>
            <a:r>
              <a:rPr lang="vi-VN" dirty="0"/>
              <a:t>ư</a:t>
            </a:r>
            <a:r>
              <a:rPr lang="en-US" dirty="0" err="1"/>
              <a:t>ớc</a:t>
            </a:r>
            <a:r>
              <a:rPr lang="en-US" dirty="0"/>
              <a:t> </a:t>
            </a:r>
            <a:r>
              <a:rPr lang="en-US" dirty="0" err="1"/>
              <a:t>khi</a:t>
            </a:r>
            <a:r>
              <a:rPr lang="en-US" dirty="0"/>
              <a:t> đ</a:t>
            </a:r>
            <a:r>
              <a:rPr lang="vi-VN" dirty="0"/>
              <a:t>ư</a:t>
            </a:r>
            <a:r>
              <a:rPr lang="en-US" dirty="0"/>
              <a:t>a ra </a:t>
            </a:r>
            <a:r>
              <a:rPr lang="en-US" dirty="0" err="1"/>
              <a:t>các</a:t>
            </a:r>
            <a:r>
              <a:rPr lang="en-US" dirty="0"/>
              <a:t> </a:t>
            </a:r>
            <a:r>
              <a:rPr lang="en-US" dirty="0" err="1"/>
              <a:t>giải</a:t>
            </a:r>
            <a:r>
              <a:rPr lang="en-US" dirty="0"/>
              <a:t> </a:t>
            </a:r>
            <a:r>
              <a:rPr lang="en-US" dirty="0" err="1"/>
              <a:t>pháp</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thì</a:t>
            </a:r>
            <a:r>
              <a:rPr lang="en-US" dirty="0"/>
              <a:t> tr</a:t>
            </a:r>
            <a:r>
              <a:rPr lang="vi-VN" dirty="0"/>
              <a:t>ư</a:t>
            </a:r>
            <a:r>
              <a:rPr lang="en-US" dirty="0" err="1"/>
              <a:t>ớc</a:t>
            </a:r>
            <a:r>
              <a:rPr lang="en-US" dirty="0"/>
              <a:t> </a:t>
            </a:r>
            <a:r>
              <a:rPr lang="en-US" dirty="0" err="1"/>
              <a:t>hết</a:t>
            </a:r>
            <a:r>
              <a:rPr lang="en-US" dirty="0"/>
              <a:t> </a:t>
            </a:r>
            <a:r>
              <a:rPr lang="en-US" dirty="0" err="1"/>
              <a:t>em</a:t>
            </a:r>
            <a:r>
              <a:rPr lang="en-US" dirty="0"/>
              <a:t> </a:t>
            </a:r>
            <a:r>
              <a:rPr lang="en-US" dirty="0" err="1"/>
              <a:t>xin</a:t>
            </a:r>
            <a:r>
              <a:rPr lang="en-US" dirty="0"/>
              <a:t> </a:t>
            </a:r>
            <a:r>
              <a:rPr lang="en-US" dirty="0" err="1"/>
              <a:t>giải</a:t>
            </a:r>
            <a:r>
              <a:rPr lang="en-US" dirty="0"/>
              <a:t> </a:t>
            </a:r>
            <a:r>
              <a:rPr lang="en-US" dirty="0" err="1"/>
              <a:t>thích</a:t>
            </a:r>
            <a:r>
              <a:rPr lang="en-US" dirty="0"/>
              <a:t> s</a:t>
            </a:r>
            <a:r>
              <a:rPr lang="vi-VN" dirty="0"/>
              <a:t>ơ</a:t>
            </a:r>
            <a:r>
              <a:rPr lang="en-US" dirty="0"/>
              <a:t> l</a:t>
            </a:r>
            <a:r>
              <a:rPr lang="vi-VN" dirty="0"/>
              <a:t>ư</a:t>
            </a:r>
            <a:r>
              <a:rPr lang="en-US" dirty="0" err="1"/>
              <a:t>ợc</a:t>
            </a:r>
            <a:r>
              <a:rPr lang="en-US" dirty="0"/>
              <a:t> </a:t>
            </a:r>
            <a:r>
              <a:rPr lang="en-US" dirty="0" err="1"/>
              <a:t>về</a:t>
            </a:r>
            <a:r>
              <a:rPr lang="en-US" dirty="0"/>
              <a:t> heatmap.</a:t>
            </a:r>
          </a:p>
          <a:p>
            <a:pPr marL="0" lvl="0" indent="0" algn="l" rtl="0">
              <a:spcBef>
                <a:spcPts val="0"/>
              </a:spcBef>
              <a:spcAft>
                <a:spcPts val="0"/>
              </a:spcAft>
              <a:buNone/>
            </a:pPr>
            <a:r>
              <a:rPr lang="en-US" dirty="0"/>
              <a:t>Heatmap </a:t>
            </a:r>
            <a:r>
              <a:rPr lang="en-US" dirty="0" err="1"/>
              <a:t>là</a:t>
            </a:r>
            <a:r>
              <a:rPr lang="en-US" dirty="0"/>
              <a:t> </a:t>
            </a:r>
            <a:r>
              <a:rPr lang="en-US" dirty="0" err="1"/>
              <a:t>gì</a:t>
            </a:r>
            <a:r>
              <a:rPr lang="en-US" dirty="0"/>
              <a:t> </a:t>
            </a:r>
            <a:r>
              <a:rPr lang="en-US" dirty="0" err="1"/>
              <a:t>và</a:t>
            </a:r>
            <a:r>
              <a:rPr lang="en-US" dirty="0"/>
              <a:t> </a:t>
            </a:r>
            <a:r>
              <a:rPr lang="en-US" dirty="0" err="1"/>
              <a:t>khi</a:t>
            </a:r>
            <a:r>
              <a:rPr lang="en-US" dirty="0"/>
              <a:t> </a:t>
            </a:r>
            <a:r>
              <a:rPr lang="en-US" dirty="0" err="1"/>
              <a:t>sử</a:t>
            </a:r>
            <a:r>
              <a:rPr lang="en-US" dirty="0"/>
              <a:t> </a:t>
            </a:r>
            <a:r>
              <a:rPr lang="en-US" dirty="0" err="1"/>
              <a:t>dụng</a:t>
            </a:r>
            <a:r>
              <a:rPr lang="en-US" dirty="0"/>
              <a:t> heatmap </a:t>
            </a:r>
            <a:r>
              <a:rPr lang="en-US" dirty="0" err="1"/>
              <a:t>chúng</a:t>
            </a:r>
            <a:r>
              <a:rPr lang="en-US" dirty="0"/>
              <a:t> ta </a:t>
            </a:r>
            <a:r>
              <a:rPr lang="en-US" dirty="0" err="1"/>
              <a:t>sẽ</a:t>
            </a:r>
            <a:r>
              <a:rPr lang="en-US" dirty="0"/>
              <a:t> </a:t>
            </a:r>
            <a:r>
              <a:rPr lang="en-US" dirty="0" err="1"/>
              <a:t>có</a:t>
            </a:r>
            <a:r>
              <a:rPr lang="en-US" dirty="0"/>
              <a:t> đ</a:t>
            </a:r>
            <a:r>
              <a:rPr lang="vi-VN" dirty="0"/>
              <a:t>ư</a:t>
            </a:r>
            <a:r>
              <a:rPr lang="en-US" dirty="0" err="1"/>
              <a:t>ợc</a:t>
            </a:r>
            <a:r>
              <a:rPr lang="en-US" dirty="0"/>
              <a:t> </a:t>
            </a:r>
            <a:r>
              <a:rPr lang="en-US" dirty="0" err="1"/>
              <a:t>những</a:t>
            </a:r>
            <a:r>
              <a:rPr lang="en-US" dirty="0"/>
              <a:t> </a:t>
            </a:r>
            <a:r>
              <a:rPr lang="en-US" dirty="0" err="1"/>
              <a:t>lợi</a:t>
            </a:r>
            <a:r>
              <a:rPr lang="en-US" dirty="0"/>
              <a:t> </a:t>
            </a:r>
            <a:r>
              <a:rPr lang="en-US" dirty="0" err="1"/>
              <a:t>ích</a:t>
            </a:r>
            <a:r>
              <a:rPr lang="en-US" dirty="0"/>
              <a:t> </a:t>
            </a:r>
            <a:r>
              <a:rPr lang="en-US" dirty="0" err="1"/>
              <a:t>gì</a:t>
            </a:r>
            <a:r>
              <a:rPr lang="en-US" dirty="0"/>
              <a:t>.</a:t>
            </a:r>
          </a:p>
          <a:p>
            <a:pPr marL="0" lvl="0" indent="0" algn="l" rtl="0">
              <a:spcBef>
                <a:spcPts val="0"/>
              </a:spcBef>
              <a:spcAft>
                <a:spcPts val="0"/>
              </a:spcAft>
              <a:buNone/>
            </a:pPr>
            <a:r>
              <a:rPr lang="en-US" dirty="0"/>
              <a:t>Heatmap </a:t>
            </a:r>
            <a:r>
              <a:rPr lang="en-US" dirty="0" err="1"/>
              <a:t>là</a:t>
            </a:r>
            <a:r>
              <a:rPr lang="en-US" dirty="0"/>
              <a:t> </a:t>
            </a:r>
            <a:r>
              <a:rPr lang="en-US" dirty="0" err="1"/>
              <a:t>một</a:t>
            </a:r>
            <a:r>
              <a:rPr lang="en-US" dirty="0"/>
              <a:t> </a:t>
            </a:r>
            <a:r>
              <a:rPr lang="en-US" dirty="0" err="1"/>
              <a:t>cách</a:t>
            </a:r>
            <a:r>
              <a:rPr lang="en-US" dirty="0"/>
              <a:t> </a:t>
            </a:r>
            <a:r>
              <a:rPr lang="en-US" dirty="0" err="1"/>
              <a:t>thể</a:t>
            </a:r>
            <a:r>
              <a:rPr lang="en-US" dirty="0"/>
              <a:t> </a:t>
            </a:r>
            <a:r>
              <a:rPr lang="en-US" dirty="0" err="1"/>
              <a:t>hiện</a:t>
            </a:r>
            <a:r>
              <a:rPr lang="en-US" dirty="0"/>
              <a:t> </a:t>
            </a:r>
            <a:r>
              <a:rPr lang="en-US" dirty="0" err="1"/>
              <a:t>dữ</a:t>
            </a:r>
            <a:r>
              <a:rPr lang="en-US" dirty="0"/>
              <a:t> </a:t>
            </a:r>
            <a:r>
              <a:rPr lang="en-US" dirty="0" err="1"/>
              <a:t>liệu</a:t>
            </a:r>
            <a:r>
              <a:rPr lang="en-US" dirty="0"/>
              <a:t> </a:t>
            </a:r>
            <a:r>
              <a:rPr lang="en-US" dirty="0" err="1"/>
              <a:t>một</a:t>
            </a:r>
            <a:r>
              <a:rPr lang="en-US" dirty="0"/>
              <a:t> </a:t>
            </a:r>
            <a:r>
              <a:rPr lang="en-US" dirty="0" err="1"/>
              <a:t>cách</a:t>
            </a:r>
            <a:r>
              <a:rPr lang="en-US" dirty="0"/>
              <a:t> </a:t>
            </a:r>
            <a:r>
              <a:rPr lang="en-US" dirty="0" err="1"/>
              <a:t>trực</a:t>
            </a:r>
            <a:r>
              <a:rPr lang="en-US" dirty="0"/>
              <a:t> </a:t>
            </a:r>
            <a:r>
              <a:rPr lang="en-US" dirty="0" err="1"/>
              <a:t>quan</a:t>
            </a:r>
            <a:r>
              <a:rPr lang="en-US" dirty="0"/>
              <a:t>, </a:t>
            </a:r>
            <a:r>
              <a:rPr lang="en-US" dirty="0" err="1"/>
              <a:t>thông</a:t>
            </a:r>
            <a:r>
              <a:rPr lang="en-US" dirty="0"/>
              <a:t> qua 2 </a:t>
            </a:r>
            <a:r>
              <a:rPr lang="en-US" dirty="0" err="1"/>
              <a:t>loại</a:t>
            </a:r>
            <a:r>
              <a:rPr lang="en-US" dirty="0"/>
              <a:t> </a:t>
            </a:r>
            <a:r>
              <a:rPr lang="en-US" dirty="0" err="1"/>
              <a:t>màu</a:t>
            </a:r>
            <a:r>
              <a:rPr lang="en-US" dirty="0"/>
              <a:t>, </a:t>
            </a:r>
            <a:r>
              <a:rPr lang="en-US" dirty="0" err="1"/>
              <a:t>màu</a:t>
            </a:r>
            <a:r>
              <a:rPr lang="en-US" dirty="0"/>
              <a:t> </a:t>
            </a:r>
            <a:r>
              <a:rPr lang="en-US" dirty="0" err="1"/>
              <a:t>nóng</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cao</a:t>
            </a:r>
            <a:r>
              <a:rPr lang="en-US" dirty="0"/>
              <a:t> </a:t>
            </a:r>
            <a:r>
              <a:rPr lang="en-US" dirty="0" err="1"/>
              <a:t>và</a:t>
            </a:r>
            <a:r>
              <a:rPr lang="en-US" dirty="0"/>
              <a:t> </a:t>
            </a:r>
            <a:r>
              <a:rPr lang="en-US" dirty="0" err="1"/>
              <a:t>màu</a:t>
            </a:r>
            <a:r>
              <a:rPr lang="en-US" dirty="0"/>
              <a:t> </a:t>
            </a:r>
            <a:r>
              <a:rPr lang="en-US" dirty="0" err="1"/>
              <a:t>lạnh</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t</a:t>
            </a:r>
            <a:r>
              <a:rPr lang="vi-VN" dirty="0"/>
              <a:t>ư</a:t>
            </a:r>
            <a:r>
              <a:rPr lang="en-US" dirty="0" err="1"/>
              <a:t>ơng</a:t>
            </a:r>
            <a:r>
              <a:rPr lang="en-US" dirty="0"/>
              <a:t> </a:t>
            </a:r>
            <a:r>
              <a:rPr lang="en-US" dirty="0" err="1"/>
              <a:t>tác</a:t>
            </a:r>
            <a:r>
              <a:rPr lang="en-US" dirty="0"/>
              <a:t> </a:t>
            </a:r>
            <a:r>
              <a:rPr lang="en-US" dirty="0" err="1"/>
              <a:t>thấp</a:t>
            </a:r>
            <a:r>
              <a:rPr lang="en-US" dirty="0"/>
              <a:t>.</a:t>
            </a:r>
            <a:endParaRPr dirty="0"/>
          </a:p>
        </p:txBody>
      </p:sp>
    </p:spTree>
    <p:extLst>
      <p:ext uri="{BB962C8B-B14F-4D97-AF65-F5344CB8AC3E}">
        <p14:creationId xmlns:p14="http://schemas.microsoft.com/office/powerpoint/2010/main" val="23483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Hiện</a:t>
            </a:r>
            <a:r>
              <a:rPr lang="en-US" dirty="0"/>
              <a:t> </a:t>
            </a:r>
            <a:r>
              <a:rPr lang="en-US" dirty="0" err="1"/>
              <a:t>tại</a:t>
            </a:r>
            <a:r>
              <a:rPr lang="en-US" dirty="0"/>
              <a:t> heatmap đ</a:t>
            </a:r>
            <a:r>
              <a:rPr lang="vi-VN" dirty="0"/>
              <a:t>ư</a:t>
            </a:r>
            <a:r>
              <a:rPr lang="en-US" dirty="0" err="1"/>
              <a:t>ợc</a:t>
            </a:r>
            <a:r>
              <a:rPr lang="en-US" dirty="0"/>
              <a:t> </a:t>
            </a:r>
            <a:r>
              <a:rPr lang="en-US" dirty="0" err="1"/>
              <a:t>áp</a:t>
            </a:r>
            <a:r>
              <a:rPr lang="en-US" dirty="0"/>
              <a:t> </a:t>
            </a:r>
            <a:r>
              <a:rPr lang="en-US" dirty="0" err="1"/>
              <a:t>dụng</a:t>
            </a:r>
            <a:r>
              <a:rPr lang="en-US" dirty="0"/>
              <a:t> ở </a:t>
            </a:r>
            <a:r>
              <a:rPr lang="en-US" dirty="0" err="1"/>
              <a:t>nhiều</a:t>
            </a:r>
            <a:r>
              <a:rPr lang="en-US" dirty="0"/>
              <a:t> </a:t>
            </a:r>
            <a:r>
              <a:rPr lang="en-US" dirty="0" err="1"/>
              <a:t>lĩnh</a:t>
            </a:r>
            <a:r>
              <a:rPr lang="en-US" dirty="0"/>
              <a:t> </a:t>
            </a:r>
            <a:r>
              <a:rPr lang="en-US"/>
              <a:t>vực, </a:t>
            </a:r>
            <a:r>
              <a:rPr lang="en-US" dirty="0" err="1"/>
              <a:t>ví</a:t>
            </a:r>
            <a:r>
              <a:rPr lang="en-US" dirty="0"/>
              <a:t> </a:t>
            </a:r>
            <a:r>
              <a:rPr lang="en-US" dirty="0" err="1"/>
              <a:t>dụ</a:t>
            </a:r>
            <a:r>
              <a:rPr lang="en-US" dirty="0"/>
              <a:t> ở </a:t>
            </a:r>
            <a:r>
              <a:rPr lang="en-US" dirty="0" err="1"/>
              <a:t>trong</a:t>
            </a:r>
            <a:r>
              <a:rPr lang="en-US" dirty="0"/>
              <a:t> </a:t>
            </a:r>
            <a:r>
              <a:rPr lang="en-US" dirty="0" err="1"/>
              <a:t>bóng</a:t>
            </a:r>
            <a:r>
              <a:rPr lang="en-US" dirty="0"/>
              <a:t> </a:t>
            </a:r>
            <a:r>
              <a:rPr lang="en-US" dirty="0" err="1"/>
              <a:t>đá</a:t>
            </a:r>
            <a:r>
              <a:rPr lang="en-US" dirty="0"/>
              <a:t> ng</a:t>
            </a:r>
            <a:r>
              <a:rPr lang="vi-VN" dirty="0"/>
              <a:t>ư</a:t>
            </a:r>
            <a:r>
              <a:rPr lang="en-US" dirty="0" err="1"/>
              <a:t>ời</a:t>
            </a:r>
            <a:r>
              <a:rPr lang="en-US" dirty="0"/>
              <a:t> ta </a:t>
            </a:r>
            <a:r>
              <a:rPr lang="en-US" dirty="0" err="1"/>
              <a:t>th</a:t>
            </a:r>
            <a:r>
              <a:rPr lang="vi-VN" dirty="0"/>
              <a:t>ư</a:t>
            </a:r>
            <a:r>
              <a:rPr lang="en-US" dirty="0" err="1"/>
              <a:t>ờng</a:t>
            </a:r>
            <a:r>
              <a:rPr lang="en-US" dirty="0"/>
              <a:t> dung heatmap </a:t>
            </a:r>
            <a:r>
              <a:rPr lang="en-US" dirty="0" err="1"/>
              <a:t>để</a:t>
            </a:r>
            <a:r>
              <a:rPr lang="en-US" dirty="0"/>
              <a:t> </a:t>
            </a:r>
            <a:r>
              <a:rPr lang="en-US" dirty="0" err="1"/>
              <a:t>thể</a:t>
            </a:r>
            <a:r>
              <a:rPr lang="en-US" dirty="0"/>
              <a:t> </a:t>
            </a:r>
            <a:r>
              <a:rPr lang="en-US" dirty="0" err="1"/>
              <a:t>hiện</a:t>
            </a:r>
            <a:r>
              <a:rPr lang="en-US" dirty="0"/>
              <a:t> </a:t>
            </a:r>
            <a:r>
              <a:rPr lang="en-US" dirty="0" err="1"/>
              <a:t>hiệu</a:t>
            </a:r>
            <a:r>
              <a:rPr lang="en-US" dirty="0"/>
              <a:t> </a:t>
            </a:r>
            <a:r>
              <a:rPr lang="en-US" dirty="0" err="1"/>
              <a:t>suất</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cầu</a:t>
            </a:r>
            <a:r>
              <a:rPr lang="en-US" dirty="0"/>
              <a:t> </a:t>
            </a:r>
            <a:r>
              <a:rPr lang="en-US" dirty="0" err="1"/>
              <a:t>thủ</a:t>
            </a:r>
            <a:r>
              <a:rPr lang="en-US" dirty="0"/>
              <a:t> </a:t>
            </a:r>
            <a:r>
              <a:rPr lang="en-US" dirty="0" err="1"/>
              <a:t>trên</a:t>
            </a:r>
            <a:r>
              <a:rPr lang="en-US" dirty="0"/>
              <a:t> </a:t>
            </a:r>
            <a:r>
              <a:rPr lang="en-US" dirty="0" err="1"/>
              <a:t>phần</a:t>
            </a:r>
            <a:r>
              <a:rPr lang="en-US" dirty="0"/>
              <a:t> </a:t>
            </a:r>
            <a:r>
              <a:rPr lang="en-US" dirty="0" err="1"/>
              <a:t>sân</a:t>
            </a:r>
            <a:r>
              <a:rPr lang="en-US" dirty="0"/>
              <a:t> </a:t>
            </a:r>
            <a:r>
              <a:rPr lang="en-US" dirty="0" err="1"/>
              <a:t>khác</a:t>
            </a:r>
            <a:r>
              <a:rPr lang="en-US" dirty="0"/>
              <a:t> </a:t>
            </a:r>
            <a:r>
              <a:rPr lang="en-US" dirty="0" err="1"/>
              <a:t>nhau</a:t>
            </a:r>
            <a:r>
              <a:rPr lang="en-US" dirty="0"/>
              <a:t>, </a:t>
            </a:r>
            <a:r>
              <a:rPr lang="en-US" dirty="0" err="1"/>
              <a:t>dựa</a:t>
            </a:r>
            <a:r>
              <a:rPr lang="en-US" dirty="0"/>
              <a:t> </a:t>
            </a:r>
            <a:r>
              <a:rPr lang="en-US" dirty="0" err="1"/>
              <a:t>vào</a:t>
            </a:r>
            <a:r>
              <a:rPr lang="en-US" dirty="0"/>
              <a:t> </a:t>
            </a:r>
            <a:r>
              <a:rPr lang="en-US" dirty="0" err="1"/>
              <a:t>biểu</a:t>
            </a:r>
            <a:r>
              <a:rPr lang="en-US" dirty="0"/>
              <a:t> </a:t>
            </a:r>
            <a:r>
              <a:rPr lang="en-US" dirty="0" err="1"/>
              <a:t>đồ</a:t>
            </a:r>
            <a:r>
              <a:rPr lang="en-US" dirty="0"/>
              <a:t> ng</a:t>
            </a:r>
            <a:r>
              <a:rPr lang="vi-VN" dirty="0"/>
              <a:t>ư</a:t>
            </a:r>
            <a:r>
              <a:rPr lang="en-US" dirty="0" err="1"/>
              <a:t>ời</a:t>
            </a:r>
            <a:r>
              <a:rPr lang="en-US" dirty="0"/>
              <a:t> ta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những</a:t>
            </a:r>
            <a:r>
              <a:rPr lang="en-US" dirty="0"/>
              <a:t> n</a:t>
            </a:r>
            <a:r>
              <a:rPr lang="vi-VN" dirty="0"/>
              <a:t>ơ</a:t>
            </a:r>
            <a:r>
              <a:rPr lang="en-US" dirty="0" err="1"/>
              <a:t>i</a:t>
            </a:r>
            <a:r>
              <a:rPr lang="en-US" dirty="0"/>
              <a:t> </a:t>
            </a:r>
            <a:r>
              <a:rPr lang="en-US" dirty="0" err="1"/>
              <a:t>mà</a:t>
            </a:r>
            <a:r>
              <a:rPr lang="en-US" dirty="0"/>
              <a:t> </a:t>
            </a:r>
            <a:r>
              <a:rPr lang="en-US" dirty="0" err="1"/>
              <a:t>cầu</a:t>
            </a:r>
            <a:r>
              <a:rPr lang="en-US" dirty="0"/>
              <a:t> </a:t>
            </a:r>
            <a:r>
              <a:rPr lang="en-US" dirty="0" err="1"/>
              <a:t>thủ</a:t>
            </a:r>
            <a:r>
              <a:rPr lang="en-US" dirty="0"/>
              <a:t> </a:t>
            </a:r>
            <a:r>
              <a:rPr lang="en-US" dirty="0" err="1"/>
              <a:t>kiểm</a:t>
            </a:r>
            <a:r>
              <a:rPr lang="en-US" dirty="0"/>
              <a:t> </a:t>
            </a:r>
            <a:r>
              <a:rPr lang="en-US" dirty="0" err="1"/>
              <a:t>soát</a:t>
            </a:r>
            <a:r>
              <a:rPr lang="en-US" dirty="0"/>
              <a:t> </a:t>
            </a:r>
            <a:r>
              <a:rPr lang="en-US" dirty="0" err="1"/>
              <a:t>bóng</a:t>
            </a:r>
            <a:r>
              <a:rPr lang="en-US" dirty="0"/>
              <a:t> </a:t>
            </a:r>
            <a:r>
              <a:rPr lang="en-US" dirty="0" err="1"/>
              <a:t>nhiều</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thông</a:t>
            </a:r>
            <a:r>
              <a:rPr lang="en-US" dirty="0"/>
              <a:t> qua </a:t>
            </a:r>
            <a:r>
              <a:rPr lang="en-US" dirty="0" err="1"/>
              <a:t>số</a:t>
            </a:r>
            <a:r>
              <a:rPr lang="en-US" dirty="0"/>
              <a:t> </a:t>
            </a:r>
            <a:r>
              <a:rPr lang="en-US" dirty="0" err="1"/>
              <a:t>liệu</a:t>
            </a:r>
            <a:r>
              <a:rPr lang="en-US" dirty="0"/>
              <a:t>.</a:t>
            </a:r>
          </a:p>
          <a:p>
            <a:pPr marL="0" lvl="0" indent="0" algn="l" rtl="0">
              <a:spcBef>
                <a:spcPts val="0"/>
              </a:spcBef>
              <a:spcAft>
                <a:spcPts val="0"/>
              </a:spcAft>
              <a:buNone/>
            </a:pPr>
            <a:r>
              <a:rPr lang="en-US" dirty="0" err="1"/>
              <a:t>Ngoài</a:t>
            </a:r>
            <a:r>
              <a:rPr lang="en-US" dirty="0"/>
              <a:t> ra ng</a:t>
            </a:r>
            <a:r>
              <a:rPr lang="vi-VN" dirty="0"/>
              <a:t>ư</a:t>
            </a:r>
            <a:r>
              <a:rPr lang="en-US" dirty="0" err="1"/>
              <a:t>ời</a:t>
            </a:r>
            <a:r>
              <a:rPr lang="en-US" dirty="0"/>
              <a:t> ta </a:t>
            </a:r>
            <a:r>
              <a:rPr lang="en-US" dirty="0" err="1"/>
              <a:t>còn</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các</a:t>
            </a:r>
            <a:r>
              <a:rPr lang="en-US" dirty="0"/>
              <a:t> website </a:t>
            </a:r>
            <a:r>
              <a:rPr lang="en-US" dirty="0" err="1"/>
              <a:t>để</a:t>
            </a:r>
            <a:r>
              <a:rPr lang="en-US" dirty="0"/>
              <a:t> </a:t>
            </a:r>
            <a:r>
              <a:rPr lang="en-US" dirty="0" err="1"/>
              <a:t>mang</a:t>
            </a:r>
            <a:r>
              <a:rPr lang="en-US" dirty="0"/>
              <a:t> </a:t>
            </a:r>
            <a:r>
              <a:rPr lang="en-US" dirty="0" err="1"/>
              <a:t>đến</a:t>
            </a:r>
            <a:r>
              <a:rPr lang="en-US" dirty="0"/>
              <a:t> </a:t>
            </a:r>
            <a:r>
              <a:rPr lang="en-US" dirty="0" err="1"/>
              <a:t>một</a:t>
            </a:r>
            <a:r>
              <a:rPr lang="en-US" dirty="0"/>
              <a:t> </a:t>
            </a:r>
            <a:r>
              <a:rPr lang="en-US" dirty="0" err="1"/>
              <a:t>casci</a:t>
            </a:r>
            <a:r>
              <a:rPr lang="en-US" dirty="0"/>
              <a:t> </a:t>
            </a:r>
            <a:r>
              <a:rPr lang="en-US" dirty="0" err="1"/>
              <a:t>nhìn</a:t>
            </a:r>
            <a:r>
              <a:rPr lang="en-US" dirty="0"/>
              <a:t> </a:t>
            </a:r>
            <a:r>
              <a:rPr lang="en-US" dirty="0" err="1"/>
              <a:t>nhanh</a:t>
            </a:r>
            <a:r>
              <a:rPr lang="en-US" dirty="0"/>
              <a:t> </a:t>
            </a:r>
            <a:r>
              <a:rPr lang="en-US" dirty="0" err="1"/>
              <a:t>chóng</a:t>
            </a:r>
            <a:r>
              <a:rPr lang="en-US" dirty="0"/>
              <a:t>  </a:t>
            </a:r>
            <a:r>
              <a:rPr lang="en-US" dirty="0" err="1"/>
              <a:t>về</a:t>
            </a:r>
            <a:r>
              <a:rPr lang="en-US" dirty="0"/>
              <a:t> </a:t>
            </a:r>
            <a:r>
              <a:rPr lang="en-US" dirty="0" err="1"/>
              <a:t>cách</a:t>
            </a:r>
            <a:r>
              <a:rPr lang="en-US" dirty="0"/>
              <a:t> </a:t>
            </a:r>
            <a:r>
              <a:rPr lang="en-US" dirty="0" err="1"/>
              <a:t>nguời</a:t>
            </a:r>
            <a:r>
              <a:rPr lang="en-US" dirty="0"/>
              <a:t> ta t</a:t>
            </a:r>
            <a:r>
              <a:rPr lang="vi-VN" dirty="0"/>
              <a:t>ư</a:t>
            </a:r>
            <a:r>
              <a:rPr lang="en-US" dirty="0" err="1"/>
              <a:t>ơng</a:t>
            </a:r>
            <a:r>
              <a:rPr lang="en-US" dirty="0"/>
              <a:t> </a:t>
            </a:r>
            <a:r>
              <a:rPr lang="en-US" dirty="0" err="1"/>
              <a:t>tác</a:t>
            </a:r>
            <a:r>
              <a:rPr lang="en-US" dirty="0"/>
              <a:t> </a:t>
            </a:r>
            <a:r>
              <a:rPr lang="en-US" dirty="0" err="1"/>
              <a:t>trên</a:t>
            </a:r>
            <a:r>
              <a:rPr lang="en-US" dirty="0"/>
              <a:t> web, </a:t>
            </a:r>
            <a:r>
              <a:rPr lang="en-US" dirty="0" err="1"/>
              <a:t>hoặc</a:t>
            </a:r>
            <a:r>
              <a:rPr lang="en-US" dirty="0"/>
              <a:t> </a:t>
            </a:r>
            <a:r>
              <a:rPr lang="en-US" dirty="0" err="1"/>
              <a:t>các</a:t>
            </a:r>
            <a:r>
              <a:rPr lang="en-US" dirty="0"/>
              <a:t> </a:t>
            </a:r>
            <a:r>
              <a:rPr lang="en-US" dirty="0" err="1"/>
              <a:t>cửa</a:t>
            </a:r>
            <a:r>
              <a:rPr lang="en-US" dirty="0"/>
              <a:t> hang.</a:t>
            </a:r>
            <a:endParaRPr dirty="0"/>
          </a:p>
        </p:txBody>
      </p:sp>
    </p:spTree>
    <p:extLst>
      <p:ext uri="{BB962C8B-B14F-4D97-AF65-F5344CB8AC3E}">
        <p14:creationId xmlns:p14="http://schemas.microsoft.com/office/powerpoint/2010/main" val="18898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heatmap ở </a:t>
            </a:r>
            <a:r>
              <a:rPr lang="en-US" dirty="0" err="1"/>
              <a:t>hệ</a:t>
            </a:r>
            <a:r>
              <a:rPr lang="en-US" dirty="0"/>
              <a:t> </a:t>
            </a:r>
            <a:r>
              <a:rPr lang="en-US" dirty="0" err="1"/>
              <a:t>thống</a:t>
            </a:r>
            <a:r>
              <a:rPr lang="en-US" dirty="0"/>
              <a:t> </a:t>
            </a:r>
            <a:r>
              <a:rPr lang="en-US" dirty="0" err="1"/>
              <a:t>chúng</a:t>
            </a:r>
            <a:r>
              <a:rPr lang="en-US" dirty="0"/>
              <a:t> e </a:t>
            </a:r>
            <a:r>
              <a:rPr lang="en-US" dirty="0" err="1"/>
              <a:t>sẽ</a:t>
            </a:r>
            <a:r>
              <a:rPr lang="en-US" dirty="0"/>
              <a:t> đ</a:t>
            </a:r>
            <a:r>
              <a:rPr lang="vi-VN" dirty="0"/>
              <a:t>ư</a:t>
            </a:r>
            <a:r>
              <a:rPr lang="en-US" dirty="0" err="1"/>
              <a:t>ợc</a:t>
            </a:r>
            <a:r>
              <a:rPr lang="en-US" dirty="0"/>
              <a:t> </a:t>
            </a:r>
            <a:r>
              <a:rPr lang="en-US" dirty="0" err="1"/>
              <a:t>áp</a:t>
            </a:r>
            <a:r>
              <a:rPr lang="en-US" dirty="0"/>
              <a:t> </a:t>
            </a:r>
            <a:r>
              <a:rPr lang="en-US" dirty="0" err="1"/>
              <a:t>dụng</a:t>
            </a:r>
            <a:r>
              <a:rPr lang="en-US" dirty="0"/>
              <a:t> </a:t>
            </a:r>
            <a:r>
              <a:rPr lang="en-US" dirty="0" err="1"/>
              <a:t>trên</a:t>
            </a:r>
            <a:r>
              <a:rPr lang="en-US" dirty="0"/>
              <a:t> </a:t>
            </a:r>
            <a:r>
              <a:rPr lang="en-US" dirty="0" err="1"/>
              <a:t>những</a:t>
            </a:r>
            <a:r>
              <a:rPr lang="en-US" dirty="0"/>
              <a:t> </a:t>
            </a:r>
            <a:r>
              <a:rPr lang="en-US" dirty="0" err="1"/>
              <a:t>cửa</a:t>
            </a:r>
            <a:r>
              <a:rPr lang="en-US" dirty="0"/>
              <a:t> hang </a:t>
            </a:r>
            <a:r>
              <a:rPr lang="en-US" dirty="0" err="1"/>
              <a:t>nhỏ</a:t>
            </a:r>
            <a:r>
              <a:rPr lang="en-US" dirty="0"/>
              <a:t>, </a:t>
            </a:r>
            <a:r>
              <a:rPr lang="en-US" dirty="0" err="1"/>
              <a:t>lẻ</a:t>
            </a:r>
            <a:r>
              <a:rPr lang="en-US" dirty="0"/>
              <a:t>, heatmap </a:t>
            </a:r>
            <a:r>
              <a:rPr lang="en-US" dirty="0" err="1"/>
              <a:t>sẽ</a:t>
            </a:r>
            <a:r>
              <a:rPr lang="en-US" dirty="0"/>
              <a:t> đ</a:t>
            </a:r>
            <a:r>
              <a:rPr lang="vi-VN" dirty="0"/>
              <a:t>ư</a:t>
            </a:r>
            <a:r>
              <a:rPr lang="en-US" dirty="0" err="1"/>
              <a:t>ợc</a:t>
            </a:r>
            <a:r>
              <a:rPr lang="en-US" dirty="0"/>
              <a:t> </a:t>
            </a:r>
            <a:r>
              <a:rPr lang="en-US" dirty="0" err="1"/>
              <a:t>vẽ</a:t>
            </a:r>
            <a:r>
              <a:rPr lang="en-US" dirty="0"/>
              <a:t> </a:t>
            </a:r>
            <a:r>
              <a:rPr lang="en-US" dirty="0" err="1"/>
              <a:t>lên</a:t>
            </a:r>
            <a:r>
              <a:rPr lang="en-US" dirty="0"/>
              <a:t> </a:t>
            </a:r>
            <a:r>
              <a:rPr lang="en-US" dirty="0" err="1"/>
              <a:t>trên</a:t>
            </a:r>
            <a:r>
              <a:rPr lang="en-US" dirty="0"/>
              <a:t> </a:t>
            </a:r>
            <a:r>
              <a:rPr lang="en-US" dirty="0" err="1"/>
              <a:t>khung</a:t>
            </a:r>
            <a:r>
              <a:rPr lang="en-US" dirty="0"/>
              <a:t> </a:t>
            </a:r>
            <a:r>
              <a:rPr lang="en-US" dirty="0" err="1"/>
              <a:t>hình</a:t>
            </a:r>
            <a:r>
              <a:rPr lang="en-US" dirty="0"/>
              <a:t> </a:t>
            </a:r>
            <a:r>
              <a:rPr lang="en-US" dirty="0" err="1"/>
              <a:t>của</a:t>
            </a:r>
            <a:r>
              <a:rPr lang="en-US" dirty="0"/>
              <a:t> camera </a:t>
            </a:r>
            <a:r>
              <a:rPr lang="en-US" dirty="0" err="1"/>
              <a:t>và</a:t>
            </a:r>
            <a:r>
              <a:rPr lang="en-US" dirty="0"/>
              <a:t> </a:t>
            </a:r>
            <a:r>
              <a:rPr lang="en-US" dirty="0" err="1"/>
              <a:t>nó</a:t>
            </a:r>
            <a:r>
              <a:rPr lang="en-US" dirty="0"/>
              <a:t> </a:t>
            </a:r>
            <a:r>
              <a:rPr lang="en-US" dirty="0" err="1"/>
              <a:t>thể</a:t>
            </a:r>
            <a:r>
              <a:rPr lang="en-US" dirty="0"/>
              <a:t> </a:t>
            </a:r>
            <a:r>
              <a:rPr lang="en-US" dirty="0" err="1"/>
              <a:t>hiện</a:t>
            </a:r>
            <a:r>
              <a:rPr lang="en-US" dirty="0"/>
              <a:t> </a:t>
            </a:r>
            <a:r>
              <a:rPr lang="en-US" dirty="0" err="1"/>
              <a:t>mực</a:t>
            </a:r>
            <a:r>
              <a:rPr lang="en-US" dirty="0"/>
              <a:t> </a:t>
            </a:r>
            <a:r>
              <a:rPr lang="en-US" dirty="0" err="1"/>
              <a:t>độ</a:t>
            </a:r>
            <a:r>
              <a:rPr lang="en-US" dirty="0"/>
              <a:t> </a:t>
            </a:r>
            <a:r>
              <a:rPr lang="en-US" dirty="0" err="1"/>
              <a:t>của</a:t>
            </a:r>
            <a:r>
              <a:rPr lang="en-US" dirty="0"/>
              <a:t> ng</a:t>
            </a:r>
            <a:r>
              <a:rPr lang="vi-VN" dirty="0"/>
              <a:t>ư</a:t>
            </a:r>
            <a:r>
              <a:rPr lang="en-US" dirty="0" err="1"/>
              <a:t>ời</a:t>
            </a:r>
            <a:r>
              <a:rPr lang="en-US" dirty="0"/>
              <a:t> dung </a:t>
            </a:r>
            <a:r>
              <a:rPr lang="en-US" dirty="0" err="1"/>
              <a:t>khi</a:t>
            </a:r>
            <a:r>
              <a:rPr lang="en-US" dirty="0"/>
              <a:t> </a:t>
            </a:r>
            <a:r>
              <a:rPr lang="en-US" dirty="0" err="1"/>
              <a:t>vào</a:t>
            </a:r>
            <a:r>
              <a:rPr lang="en-US" dirty="0"/>
              <a:t> </a:t>
            </a:r>
            <a:r>
              <a:rPr lang="en-US" dirty="0" err="1"/>
              <a:t>cửa</a:t>
            </a:r>
            <a:r>
              <a:rPr lang="en-US" dirty="0"/>
              <a:t> hang </a:t>
            </a:r>
            <a:r>
              <a:rPr lang="en-US" dirty="0" err="1"/>
              <a:t>sẽ</a:t>
            </a:r>
            <a:r>
              <a:rPr lang="en-US" dirty="0"/>
              <a:t> </a:t>
            </a:r>
            <a:r>
              <a:rPr lang="en-US" dirty="0" err="1"/>
              <a:t>nh</a:t>
            </a:r>
            <a:r>
              <a:rPr lang="vi-VN" dirty="0"/>
              <a:t>ư</a:t>
            </a:r>
            <a:r>
              <a:rPr lang="en-US" dirty="0"/>
              <a:t> </a:t>
            </a:r>
            <a:r>
              <a:rPr lang="en-US" dirty="0" err="1"/>
              <a:t>thế</a:t>
            </a:r>
            <a:r>
              <a:rPr lang="en-US" dirty="0"/>
              <a:t> </a:t>
            </a:r>
            <a:r>
              <a:rPr lang="en-US" dirty="0" err="1"/>
              <a:t>nào</a:t>
            </a:r>
            <a:r>
              <a:rPr lang="en-US" dirty="0"/>
              <a:t>.</a:t>
            </a:r>
          </a:p>
          <a:p>
            <a:pPr marL="0" lvl="0" indent="0" algn="l" rtl="0">
              <a:spcBef>
                <a:spcPts val="0"/>
              </a:spcBef>
              <a:spcAft>
                <a:spcPts val="0"/>
              </a:spcAft>
              <a:buNone/>
            </a:pPr>
            <a:r>
              <a:rPr lang="en-US" dirty="0"/>
              <a:t> </a:t>
            </a:r>
            <a:r>
              <a:rPr lang="en-US" dirty="0" err="1"/>
              <a:t>Khi</a:t>
            </a:r>
            <a:r>
              <a:rPr lang="en-US" dirty="0"/>
              <a:t> </a:t>
            </a:r>
            <a:r>
              <a:rPr lang="en-US" dirty="0" err="1"/>
              <a:t>áp</a:t>
            </a:r>
            <a:r>
              <a:rPr lang="en-US" dirty="0"/>
              <a:t> </a:t>
            </a:r>
            <a:r>
              <a:rPr lang="en-US" dirty="0" err="1"/>
              <a:t>dụng</a:t>
            </a:r>
            <a:r>
              <a:rPr lang="en-US" dirty="0"/>
              <a:t> </a:t>
            </a:r>
            <a:r>
              <a:rPr lang="en-US" dirty="0" err="1"/>
              <a:t>hệ</a:t>
            </a:r>
            <a:r>
              <a:rPr lang="en-US" dirty="0"/>
              <a:t> </a:t>
            </a:r>
            <a:r>
              <a:rPr lang="en-US" dirty="0" err="1"/>
              <a:t>thống</a:t>
            </a:r>
            <a:r>
              <a:rPr lang="en-US" dirty="0"/>
              <a:t> </a:t>
            </a:r>
            <a:r>
              <a:rPr lang="en-US" dirty="0" err="1"/>
              <a:t>của</a:t>
            </a:r>
            <a:r>
              <a:rPr lang="en-US" dirty="0"/>
              <a:t> </a:t>
            </a:r>
            <a:r>
              <a:rPr lang="en-US" dirty="0" err="1"/>
              <a:t>chúng</a:t>
            </a:r>
            <a:r>
              <a:rPr lang="en-US" dirty="0"/>
              <a:t> </a:t>
            </a:r>
            <a:r>
              <a:rPr lang="en-US" dirty="0" err="1"/>
              <a:t>em</a:t>
            </a:r>
            <a:r>
              <a:rPr lang="en-US" dirty="0"/>
              <a:t> </a:t>
            </a:r>
            <a:r>
              <a:rPr lang="en-US" dirty="0" err="1"/>
              <a:t>vào</a:t>
            </a:r>
            <a:r>
              <a:rPr lang="en-US" dirty="0"/>
              <a:t> </a:t>
            </a:r>
            <a:r>
              <a:rPr lang="en-US" dirty="0" err="1"/>
              <a:t>cửa</a:t>
            </a:r>
            <a:r>
              <a:rPr lang="en-US" dirty="0"/>
              <a:t> hang </a:t>
            </a:r>
            <a:r>
              <a:rPr lang="en-US" dirty="0" err="1"/>
              <a:t>thì</a:t>
            </a:r>
            <a:r>
              <a:rPr lang="en-US" dirty="0"/>
              <a:t>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ở </a:t>
            </a:r>
            <a:r>
              <a:rPr lang="en-US" dirty="0" err="1"/>
              <a:t>khung</a:t>
            </a:r>
            <a:r>
              <a:rPr lang="en-US" dirty="0"/>
              <a:t> </a:t>
            </a:r>
            <a:r>
              <a:rPr lang="en-US" dirty="0" err="1"/>
              <a:t>hình</a:t>
            </a:r>
            <a:r>
              <a:rPr lang="en-US" dirty="0"/>
              <a:t> </a:t>
            </a:r>
            <a:r>
              <a:rPr lang="en-US" dirty="0" err="1"/>
              <a:t>của</a:t>
            </a:r>
            <a:r>
              <a:rPr lang="en-US" dirty="0"/>
              <a:t> camera </a:t>
            </a:r>
            <a:r>
              <a:rPr lang="en-US" dirty="0" err="1"/>
              <a:t>đó</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ở </a:t>
            </a:r>
            <a:r>
              <a:rPr lang="en-US" dirty="0" err="1"/>
              <a:t>đâu</a:t>
            </a:r>
            <a:r>
              <a:rPr lang="en-US" dirty="0"/>
              <a:t> </a:t>
            </a:r>
            <a:r>
              <a:rPr lang="en-US" dirty="0" err="1"/>
              <a:t>nhiều</a:t>
            </a:r>
            <a:r>
              <a:rPr lang="en-US" dirty="0"/>
              <a:t> </a:t>
            </a:r>
            <a:r>
              <a:rPr lang="en-US" dirty="0" err="1"/>
              <a:t>nhất</a:t>
            </a:r>
            <a:r>
              <a:rPr lang="en-US" dirty="0"/>
              <a:t>. </a:t>
            </a:r>
            <a:r>
              <a:rPr lang="en-US" dirty="0" err="1"/>
              <a:t>Ví</a:t>
            </a:r>
            <a:r>
              <a:rPr lang="en-US" dirty="0"/>
              <a:t> </a:t>
            </a:r>
            <a:r>
              <a:rPr lang="en-US" dirty="0" err="1"/>
              <a:t>dụ</a:t>
            </a:r>
            <a:r>
              <a:rPr lang="en-US" dirty="0"/>
              <a:t> </a:t>
            </a:r>
            <a:r>
              <a:rPr lang="en-US" dirty="0" err="1"/>
              <a:t>trong</a:t>
            </a:r>
            <a:r>
              <a:rPr lang="en-US" dirty="0"/>
              <a:t> </a:t>
            </a:r>
            <a:r>
              <a:rPr lang="en-US" dirty="0" err="1"/>
              <a:t>một</a:t>
            </a:r>
            <a:r>
              <a:rPr lang="en-US" dirty="0"/>
              <a:t> </a:t>
            </a:r>
            <a:r>
              <a:rPr lang="en-US" dirty="0" err="1"/>
              <a:t>cửa</a:t>
            </a:r>
            <a:r>
              <a:rPr lang="en-US" dirty="0"/>
              <a:t> hang </a:t>
            </a:r>
            <a:r>
              <a:rPr lang="en-US" dirty="0" err="1"/>
              <a:t>tiện</a:t>
            </a:r>
            <a:r>
              <a:rPr lang="en-US" dirty="0"/>
              <a:t> </a:t>
            </a:r>
            <a:r>
              <a:rPr lang="en-US" dirty="0" err="1"/>
              <a:t>lợi</a:t>
            </a:r>
            <a:r>
              <a:rPr lang="en-US" dirty="0"/>
              <a:t> hay </a:t>
            </a:r>
            <a:r>
              <a:rPr lang="en-US" dirty="0" err="1"/>
              <a:t>là</a:t>
            </a:r>
            <a:r>
              <a:rPr lang="en-US" dirty="0"/>
              <a:t> </a:t>
            </a:r>
            <a:r>
              <a:rPr lang="en-US" dirty="0" err="1"/>
              <a:t>bách</a:t>
            </a:r>
            <a:r>
              <a:rPr lang="en-US" dirty="0"/>
              <a:t> </a:t>
            </a:r>
            <a:r>
              <a:rPr lang="en-US" dirty="0" err="1"/>
              <a:t>hóa</a:t>
            </a:r>
            <a:r>
              <a:rPr lang="en-US" dirty="0"/>
              <a:t> </a:t>
            </a:r>
            <a:r>
              <a:rPr lang="en-US" dirty="0" err="1"/>
              <a:t>xanh</a:t>
            </a:r>
            <a:r>
              <a:rPr lang="en-US" dirty="0"/>
              <a:t>, </a:t>
            </a:r>
            <a:r>
              <a:rPr lang="en-US" dirty="0" err="1"/>
              <a:t>dựa</a:t>
            </a:r>
            <a:r>
              <a:rPr lang="en-US" dirty="0"/>
              <a:t> </a:t>
            </a:r>
            <a:r>
              <a:rPr lang="en-US" dirty="0" err="1"/>
              <a:t>vào</a:t>
            </a:r>
            <a:r>
              <a:rPr lang="en-US" dirty="0"/>
              <a:t> heatmap ng</a:t>
            </a:r>
            <a:r>
              <a:rPr lang="vi-VN" dirty="0"/>
              <a:t>ư</a:t>
            </a:r>
            <a:r>
              <a:rPr lang="en-US" dirty="0" err="1"/>
              <a:t>ời</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biết</a:t>
            </a:r>
            <a:r>
              <a:rPr lang="en-US" dirty="0"/>
              <a:t> đ</a:t>
            </a:r>
            <a:r>
              <a:rPr lang="vi-VN" dirty="0"/>
              <a:t>ư</a:t>
            </a:r>
            <a:r>
              <a:rPr lang="en-US" dirty="0" err="1"/>
              <a:t>ợc</a:t>
            </a:r>
            <a:r>
              <a:rPr lang="en-US" dirty="0"/>
              <a:t> </a:t>
            </a:r>
            <a:r>
              <a:rPr lang="en-US" dirty="0" err="1"/>
              <a:t>gian</a:t>
            </a:r>
            <a:r>
              <a:rPr lang="en-US" dirty="0"/>
              <a:t> hang </a:t>
            </a:r>
            <a:r>
              <a:rPr lang="en-US" dirty="0" err="1"/>
              <a:t>nào</a:t>
            </a:r>
            <a:r>
              <a:rPr lang="en-US" dirty="0"/>
              <a:t> ng</a:t>
            </a:r>
            <a:r>
              <a:rPr lang="vi-VN" dirty="0"/>
              <a:t>ư</a:t>
            </a:r>
            <a:r>
              <a:rPr lang="en-US" dirty="0" err="1"/>
              <a:t>ời</a:t>
            </a:r>
            <a:r>
              <a:rPr lang="en-US" dirty="0"/>
              <a:t> dung </a:t>
            </a:r>
            <a:r>
              <a:rPr lang="en-US" dirty="0" err="1"/>
              <a:t>th</a:t>
            </a:r>
            <a:r>
              <a:rPr lang="vi-VN" dirty="0"/>
              <a:t>ư</a:t>
            </a:r>
            <a:r>
              <a:rPr lang="en-US" dirty="0" err="1"/>
              <a:t>ờng</a:t>
            </a:r>
            <a:r>
              <a:rPr lang="en-US" dirty="0"/>
              <a:t> </a:t>
            </a:r>
            <a:r>
              <a:rPr lang="en-US" dirty="0" err="1"/>
              <a:t>đứng</a:t>
            </a:r>
            <a:r>
              <a:rPr lang="en-US" dirty="0"/>
              <a:t> </a:t>
            </a:r>
            <a:r>
              <a:rPr lang="en-US" dirty="0" err="1"/>
              <a:t>lại</a:t>
            </a:r>
            <a:r>
              <a:rPr lang="en-US" dirty="0"/>
              <a:t> </a:t>
            </a:r>
            <a:r>
              <a:rPr lang="en-US" dirty="0" err="1"/>
              <a:t>lâu</a:t>
            </a:r>
            <a:r>
              <a:rPr lang="en-US" dirty="0"/>
              <a:t> </a:t>
            </a:r>
            <a:r>
              <a:rPr lang="en-US" dirty="0" err="1"/>
              <a:t>nhất</a:t>
            </a:r>
            <a:r>
              <a:rPr lang="en-US" dirty="0"/>
              <a:t>, </a:t>
            </a:r>
            <a:r>
              <a:rPr lang="en-US" dirty="0" err="1"/>
              <a:t>quan</a:t>
            </a:r>
            <a:r>
              <a:rPr lang="en-US" dirty="0"/>
              <a:t> </a:t>
            </a:r>
            <a:r>
              <a:rPr lang="en-US" dirty="0" err="1"/>
              <a:t>tâm</a:t>
            </a:r>
            <a:r>
              <a:rPr lang="en-US" dirty="0"/>
              <a:t> </a:t>
            </a:r>
            <a:r>
              <a:rPr lang="en-US" dirty="0" err="1"/>
              <a:t>mặt</a:t>
            </a:r>
            <a:r>
              <a:rPr lang="en-US" dirty="0"/>
              <a:t> hang </a:t>
            </a:r>
            <a:r>
              <a:rPr lang="en-US" dirty="0" err="1"/>
              <a:t>đó</a:t>
            </a:r>
            <a:r>
              <a:rPr lang="en-US" dirty="0"/>
              <a:t> </a:t>
            </a:r>
            <a:r>
              <a:rPr lang="en-US" dirty="0" err="1"/>
              <a:t>nhiều</a:t>
            </a:r>
            <a:r>
              <a:rPr lang="en-US" dirty="0"/>
              <a:t> </a:t>
            </a:r>
            <a:r>
              <a:rPr lang="en-US" dirty="0" err="1"/>
              <a:t>nhất</a:t>
            </a:r>
            <a:r>
              <a:rPr lang="en-US" dirty="0"/>
              <a:t>. </a:t>
            </a:r>
            <a:r>
              <a:rPr lang="en-US" dirty="0" err="1"/>
              <a:t>Rồi</a:t>
            </a:r>
            <a:r>
              <a:rPr lang="en-US" dirty="0"/>
              <a:t> </a:t>
            </a:r>
            <a:r>
              <a:rPr lang="en-US" dirty="0" err="1"/>
              <a:t>từ</a:t>
            </a:r>
            <a:r>
              <a:rPr lang="en-US" dirty="0"/>
              <a:t> </a:t>
            </a:r>
            <a:r>
              <a:rPr lang="en-US" dirty="0" err="1"/>
              <a:t>đó</a:t>
            </a:r>
            <a:r>
              <a:rPr lang="en-US" dirty="0"/>
              <a:t> đ</a:t>
            </a:r>
            <a:r>
              <a:rPr lang="vi-VN" dirty="0"/>
              <a:t>ư</a:t>
            </a:r>
            <a:r>
              <a:rPr lang="en-US" dirty="0"/>
              <a:t>a ra </a:t>
            </a:r>
            <a:r>
              <a:rPr lang="en-US" dirty="0" err="1"/>
              <a:t>những</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cửa</a:t>
            </a:r>
            <a:r>
              <a:rPr lang="en-US" dirty="0"/>
              <a:t> </a:t>
            </a:r>
            <a:r>
              <a:rPr lang="en-US" dirty="0" err="1"/>
              <a:t>hàng</a:t>
            </a:r>
            <a:r>
              <a:rPr lang="en-US" dirty="0"/>
              <a:t> </a:t>
            </a:r>
            <a:r>
              <a:rPr lang="en-US" dirty="0" err="1"/>
              <a:t>tốt</a:t>
            </a:r>
            <a:r>
              <a:rPr lang="en-US" dirty="0"/>
              <a:t> h</a:t>
            </a:r>
            <a:r>
              <a:rPr lang="vi-VN" dirty="0"/>
              <a:t>ơ</a:t>
            </a:r>
            <a:r>
              <a:rPr lang="en-US" dirty="0"/>
              <a:t>n.</a:t>
            </a:r>
          </a:p>
        </p:txBody>
      </p:sp>
    </p:spTree>
    <p:extLst>
      <p:ext uri="{BB962C8B-B14F-4D97-AF65-F5344CB8AC3E}">
        <p14:creationId xmlns:p14="http://schemas.microsoft.com/office/powerpoint/2010/main" val="326152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Hệ</a:t>
            </a:r>
            <a:r>
              <a:rPr lang="en-US" dirty="0"/>
              <a:t> </a:t>
            </a:r>
            <a:r>
              <a:rPr lang="en-US" dirty="0" err="1"/>
              <a:t>thống</a:t>
            </a:r>
            <a:r>
              <a:rPr lang="en-US" dirty="0"/>
              <a:t> </a:t>
            </a:r>
            <a:r>
              <a:rPr lang="en-US" dirty="0" err="1"/>
              <a:t>chúng</a:t>
            </a:r>
            <a:r>
              <a:rPr lang="en-US" dirty="0"/>
              <a:t> </a:t>
            </a:r>
            <a:r>
              <a:rPr lang="en-US" dirty="0" err="1"/>
              <a:t>em</a:t>
            </a:r>
            <a:r>
              <a:rPr lang="en-US" dirty="0"/>
              <a:t> dung AI </a:t>
            </a:r>
            <a:r>
              <a:rPr lang="en-US" dirty="0" err="1"/>
              <a:t>để</a:t>
            </a:r>
            <a:r>
              <a:rPr lang="en-US" dirty="0"/>
              <a:t> </a:t>
            </a:r>
            <a:r>
              <a:rPr lang="en-US" dirty="0" err="1"/>
              <a:t>nó</a:t>
            </a:r>
            <a:r>
              <a:rPr lang="en-US" dirty="0"/>
              <a:t> </a:t>
            </a:r>
            <a:r>
              <a:rPr lang="en-US" dirty="0" err="1"/>
              <a:t>nhận</a:t>
            </a:r>
            <a:r>
              <a:rPr lang="en-US" dirty="0"/>
              <a:t> </a:t>
            </a:r>
            <a:r>
              <a:rPr lang="en-US" dirty="0" err="1"/>
              <a:t>diện</a:t>
            </a:r>
            <a:r>
              <a:rPr lang="en-US" dirty="0"/>
              <a:t> ra đ</a:t>
            </a:r>
            <a:r>
              <a:rPr lang="vi-VN" dirty="0"/>
              <a:t>ư</a:t>
            </a:r>
            <a:r>
              <a:rPr lang="en-US" dirty="0" err="1"/>
              <a:t>ợc</a:t>
            </a:r>
            <a:r>
              <a:rPr lang="en-US" dirty="0"/>
              <a:t> </a:t>
            </a:r>
            <a:r>
              <a:rPr lang="en-US" dirty="0" err="1"/>
              <a:t>đối</a:t>
            </a:r>
            <a:r>
              <a:rPr lang="en-US" dirty="0"/>
              <a:t> t</a:t>
            </a:r>
            <a:r>
              <a:rPr lang="vi-VN" dirty="0"/>
              <a:t>ư</a:t>
            </a:r>
            <a:r>
              <a:rPr lang="en-US" dirty="0" err="1"/>
              <a:t>ợng</a:t>
            </a:r>
            <a:r>
              <a:rPr lang="en-US" dirty="0"/>
              <a:t> </a:t>
            </a:r>
            <a:r>
              <a:rPr lang="en-US" dirty="0" err="1"/>
              <a:t>nào</a:t>
            </a:r>
            <a:r>
              <a:rPr lang="en-US" dirty="0"/>
              <a:t> </a:t>
            </a:r>
            <a:r>
              <a:rPr lang="en-US" dirty="0" err="1"/>
              <a:t>là</a:t>
            </a:r>
            <a:r>
              <a:rPr lang="en-US" dirty="0"/>
              <a:t> ng</a:t>
            </a:r>
            <a:r>
              <a:rPr lang="vi-VN" dirty="0"/>
              <a:t>ư</a:t>
            </a:r>
            <a:r>
              <a:rPr lang="en-US" dirty="0" err="1"/>
              <a:t>ời</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của</a:t>
            </a:r>
            <a:r>
              <a:rPr lang="en-US" dirty="0"/>
              <a:t> camera.</a:t>
            </a:r>
            <a:endParaRPr dirty="0"/>
          </a:p>
        </p:txBody>
      </p:sp>
    </p:spTree>
    <p:extLst>
      <p:ext uri="{BB962C8B-B14F-4D97-AF65-F5344CB8AC3E}">
        <p14:creationId xmlns:p14="http://schemas.microsoft.com/office/powerpoint/2010/main" val="179916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Và</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đếm</a:t>
            </a:r>
            <a:r>
              <a:rPr lang="en-US" dirty="0"/>
              <a:t> </a:t>
            </a:r>
            <a:r>
              <a:rPr lang="en-US" dirty="0" err="1"/>
              <a:t>số</a:t>
            </a:r>
            <a:r>
              <a:rPr lang="en-US" dirty="0"/>
              <a:t> ng</a:t>
            </a:r>
            <a:r>
              <a:rPr lang="vi-VN" dirty="0"/>
              <a:t>ư</a:t>
            </a:r>
            <a:r>
              <a:rPr lang="en-US" dirty="0" err="1"/>
              <a:t>ời</a:t>
            </a:r>
            <a:r>
              <a:rPr lang="en-US" dirty="0"/>
              <a:t> </a:t>
            </a:r>
            <a:r>
              <a:rPr lang="en-US" dirty="0" err="1"/>
              <a:t>và</a:t>
            </a:r>
            <a:r>
              <a:rPr lang="en-US" dirty="0"/>
              <a:t> </a:t>
            </a:r>
            <a:r>
              <a:rPr lang="en-US" dirty="0" err="1"/>
              <a:t>vẽ</a:t>
            </a:r>
            <a:r>
              <a:rPr lang="en-US" dirty="0"/>
              <a:t> heatmap </a:t>
            </a:r>
            <a:r>
              <a:rPr lang="en-US" dirty="0" err="1"/>
              <a:t>dựa</a:t>
            </a:r>
            <a:r>
              <a:rPr lang="en-US" dirty="0"/>
              <a:t> </a:t>
            </a:r>
            <a:r>
              <a:rPr lang="en-US" dirty="0" err="1"/>
              <a:t>trên</a:t>
            </a:r>
            <a:r>
              <a:rPr lang="en-US" dirty="0"/>
              <a:t> </a:t>
            </a:r>
            <a:r>
              <a:rPr lang="en-US" dirty="0" err="1"/>
              <a:t>kết</a:t>
            </a:r>
            <a:r>
              <a:rPr lang="en-US" dirty="0"/>
              <a:t> </a:t>
            </a:r>
            <a:r>
              <a:rPr lang="en-US" dirty="0" err="1"/>
              <a:t>quả</a:t>
            </a:r>
            <a:r>
              <a:rPr lang="en-US" dirty="0"/>
              <a:t> </a:t>
            </a:r>
            <a:r>
              <a:rPr lang="en-US" dirty="0" err="1"/>
              <a:t>nhận</a:t>
            </a:r>
            <a:r>
              <a:rPr lang="en-US" dirty="0"/>
              <a:t> </a:t>
            </a:r>
            <a:r>
              <a:rPr lang="en-US" dirty="0" err="1"/>
              <a:t>diện</a:t>
            </a:r>
            <a:r>
              <a:rPr lang="en-US" dirty="0"/>
              <a:t> đ</a:t>
            </a:r>
            <a:r>
              <a:rPr lang="vi-VN" dirty="0"/>
              <a:t>ư</a:t>
            </a:r>
            <a:r>
              <a:rPr lang="en-US" dirty="0" err="1"/>
              <a:t>ợc</a:t>
            </a:r>
            <a:r>
              <a:rPr lang="en-US" dirty="0"/>
              <a:t> </a:t>
            </a:r>
            <a:r>
              <a:rPr lang="en-US" dirty="0" err="1"/>
              <a:t>trong</a:t>
            </a:r>
            <a:r>
              <a:rPr lang="en-US" dirty="0"/>
              <a:t> </a:t>
            </a:r>
            <a:r>
              <a:rPr lang="en-US" dirty="0" err="1"/>
              <a:t>khung</a:t>
            </a:r>
            <a:r>
              <a:rPr lang="en-US" dirty="0"/>
              <a:t> </a:t>
            </a:r>
            <a:r>
              <a:rPr lang="en-US" dirty="0" err="1"/>
              <a:t>hình</a:t>
            </a:r>
            <a:r>
              <a:rPr lang="en-US" dirty="0"/>
              <a:t> </a:t>
            </a:r>
            <a:r>
              <a:rPr lang="en-US" dirty="0" err="1"/>
              <a:t>đó</a:t>
            </a:r>
            <a:endParaRPr lang="en-US" dirty="0"/>
          </a:p>
        </p:txBody>
      </p:sp>
    </p:spTree>
    <p:extLst>
      <p:ext uri="{BB962C8B-B14F-4D97-AF65-F5344CB8AC3E}">
        <p14:creationId xmlns:p14="http://schemas.microsoft.com/office/powerpoint/2010/main" val="38850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Trên</a:t>
            </a:r>
            <a:r>
              <a:rPr lang="en-US" dirty="0"/>
              <a:t> </a:t>
            </a:r>
            <a:r>
              <a:rPr lang="en-US" dirty="0" err="1"/>
              <a:t>thị</a:t>
            </a:r>
            <a:r>
              <a:rPr lang="en-US" dirty="0"/>
              <a:t> tr</a:t>
            </a:r>
            <a:r>
              <a:rPr lang="vi-VN" dirty="0"/>
              <a:t>ư</a:t>
            </a:r>
            <a:r>
              <a:rPr lang="en-US" dirty="0" err="1"/>
              <a:t>ờng</a:t>
            </a:r>
            <a:r>
              <a:rPr lang="en-US" dirty="0"/>
              <a:t> </a:t>
            </a:r>
            <a:r>
              <a:rPr lang="en-US" dirty="0" err="1"/>
              <a:t>có</a:t>
            </a:r>
            <a:r>
              <a:rPr lang="en-US" dirty="0"/>
              <a:t> </a:t>
            </a:r>
            <a:r>
              <a:rPr lang="en-US" dirty="0" err="1"/>
              <a:t>nhiều</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 </a:t>
            </a:r>
            <a:r>
              <a:rPr lang="en-US" dirty="0" err="1"/>
              <a:t>chúng</a:t>
            </a:r>
            <a:r>
              <a:rPr lang="en-US" dirty="0"/>
              <a:t> </a:t>
            </a:r>
            <a:r>
              <a:rPr lang="en-US" dirty="0" err="1"/>
              <a:t>em</a:t>
            </a:r>
            <a:r>
              <a:rPr lang="en-US" dirty="0"/>
              <a:t> </a:t>
            </a:r>
            <a:r>
              <a:rPr lang="en-US" dirty="0" err="1"/>
              <a:t>nh</a:t>
            </a:r>
            <a:r>
              <a:rPr lang="vi-VN" dirty="0"/>
              <a:t>ư</a:t>
            </a:r>
            <a:r>
              <a:rPr lang="en-US" dirty="0"/>
              <a:t> </a:t>
            </a:r>
            <a:r>
              <a:rPr lang="en-US" dirty="0" err="1"/>
              <a:t>là</a:t>
            </a:r>
            <a:r>
              <a:rPr lang="en-US" dirty="0"/>
              <a:t> </a:t>
            </a:r>
            <a:r>
              <a:rPr lang="en-US" dirty="0" err="1"/>
              <a:t>vivotek</a:t>
            </a:r>
            <a:r>
              <a:rPr lang="en-US" dirty="0"/>
              <a:t>,</a:t>
            </a:r>
          </a:p>
          <a:p>
            <a:pPr marL="0" lvl="0" indent="0" algn="l" rtl="0">
              <a:spcBef>
                <a:spcPts val="0"/>
              </a:spcBef>
              <a:spcAft>
                <a:spcPts val="0"/>
              </a:spcAft>
              <a:buNone/>
            </a:pPr>
            <a:r>
              <a:rPr lang="en-US" dirty="0" err="1"/>
              <a:t>Và</a:t>
            </a:r>
            <a:r>
              <a:rPr lang="en-US" dirty="0"/>
              <a:t> </a:t>
            </a:r>
            <a:r>
              <a:rPr lang="en-US" dirty="0" err="1"/>
              <a:t>các</a:t>
            </a:r>
            <a:r>
              <a:rPr lang="en-US" dirty="0"/>
              <a:t> </a:t>
            </a:r>
            <a:r>
              <a:rPr lang="en-US" dirty="0" err="1"/>
              <a:t>công</a:t>
            </a:r>
            <a:r>
              <a:rPr lang="en-US" dirty="0"/>
              <a:t> ty </a:t>
            </a:r>
            <a:r>
              <a:rPr lang="en-US" dirty="0" err="1"/>
              <a:t>đó</a:t>
            </a:r>
            <a:r>
              <a:rPr lang="en-US" dirty="0"/>
              <a:t> </a:t>
            </a:r>
            <a:r>
              <a:rPr lang="en-US" dirty="0" err="1"/>
              <a:t>cung</a:t>
            </a:r>
            <a:r>
              <a:rPr lang="en-US" dirty="0"/>
              <a:t> </a:t>
            </a:r>
            <a:r>
              <a:rPr lang="en-US" dirty="0" err="1"/>
              <a:t>cấp</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ng </a:t>
            </a:r>
            <a:r>
              <a:rPr lang="en-US" dirty="0" err="1"/>
              <a:t>với</a:t>
            </a:r>
            <a:r>
              <a:rPr lang="en-US" dirty="0"/>
              <a:t> </a:t>
            </a:r>
            <a:r>
              <a:rPr lang="en-US" dirty="0" err="1"/>
              <a:t>những</a:t>
            </a:r>
            <a:r>
              <a:rPr lang="en-US" dirty="0"/>
              <a:t> camera </a:t>
            </a:r>
            <a:r>
              <a:rPr lang="en-US" dirty="0" err="1"/>
              <a:t>họ</a:t>
            </a:r>
            <a:r>
              <a:rPr lang="en-US" dirty="0"/>
              <a:t> </a:t>
            </a:r>
            <a:r>
              <a:rPr lang="en-US" dirty="0" err="1"/>
              <a:t>chỉ</a:t>
            </a:r>
            <a:r>
              <a:rPr lang="en-US" dirty="0"/>
              <a:t> </a:t>
            </a:r>
            <a:r>
              <a:rPr lang="en-US" dirty="0" err="1"/>
              <a:t>định</a:t>
            </a:r>
            <a:r>
              <a:rPr lang="en-US" dirty="0"/>
              <a:t> </a:t>
            </a:r>
            <a:r>
              <a:rPr lang="en-US" dirty="0" err="1"/>
              <a:t>và</a:t>
            </a:r>
            <a:r>
              <a:rPr lang="en-US" dirty="0"/>
              <a:t> </a:t>
            </a:r>
            <a:r>
              <a:rPr lang="en-US" dirty="0" err="1"/>
              <a:t>bán</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th</a:t>
            </a:r>
            <a:r>
              <a:rPr lang="vi-VN" dirty="0"/>
              <a:t>ư</a:t>
            </a:r>
            <a:r>
              <a:rPr lang="en-US" dirty="0" err="1"/>
              <a:t>ờng</a:t>
            </a:r>
            <a:r>
              <a:rPr lang="en-US" dirty="0"/>
              <a:t> </a:t>
            </a:r>
            <a:r>
              <a:rPr lang="en-US" dirty="0" err="1"/>
              <a:t>rất</a:t>
            </a:r>
            <a:r>
              <a:rPr lang="en-US" dirty="0"/>
              <a:t> </a:t>
            </a:r>
            <a:r>
              <a:rPr lang="en-US" dirty="0" err="1"/>
              <a:t>là</a:t>
            </a:r>
            <a:r>
              <a:rPr lang="en-US" dirty="0"/>
              <a:t> </a:t>
            </a:r>
            <a:r>
              <a:rPr lang="en-US" dirty="0" err="1"/>
              <a:t>mắc</a:t>
            </a:r>
            <a:r>
              <a:rPr lang="en-US" dirty="0"/>
              <a:t>.</a:t>
            </a:r>
          </a:p>
          <a:p>
            <a:pPr marL="0" lvl="0" indent="0" algn="l" rtl="0">
              <a:spcBef>
                <a:spcPts val="0"/>
              </a:spcBef>
              <a:spcAft>
                <a:spcPts val="0"/>
              </a:spcAft>
              <a:buNone/>
            </a:pPr>
            <a:r>
              <a:rPr lang="en-US" dirty="0" err="1"/>
              <a:t>Bên</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tận</a:t>
            </a:r>
            <a:r>
              <a:rPr lang="en-US" dirty="0"/>
              <a:t> </a:t>
            </a:r>
            <a:r>
              <a:rPr lang="en-US" dirty="0" err="1"/>
              <a:t>dụng</a:t>
            </a:r>
            <a:r>
              <a:rPr lang="en-US" dirty="0"/>
              <a:t> </a:t>
            </a:r>
            <a:r>
              <a:rPr lang="en-US" dirty="0" err="1"/>
              <a:t>những</a:t>
            </a:r>
            <a:r>
              <a:rPr lang="en-US" dirty="0"/>
              <a:t> camera an </a:t>
            </a:r>
            <a:r>
              <a:rPr lang="en-US" dirty="0" err="1"/>
              <a:t>ninh</a:t>
            </a:r>
            <a:r>
              <a:rPr lang="en-US" dirty="0"/>
              <a:t> </a:t>
            </a:r>
            <a:r>
              <a:rPr lang="en-US" dirty="0" err="1"/>
              <a:t>có</a:t>
            </a:r>
            <a:r>
              <a:rPr lang="en-US" dirty="0"/>
              <a:t> </a:t>
            </a:r>
            <a:r>
              <a:rPr lang="en-US" dirty="0" err="1"/>
              <a:t>sẳn</a:t>
            </a:r>
            <a:r>
              <a:rPr lang="en-US" dirty="0"/>
              <a:t> </a:t>
            </a:r>
            <a:r>
              <a:rPr lang="en-US" dirty="0" err="1"/>
              <a:t>để</a:t>
            </a:r>
            <a:r>
              <a:rPr lang="en-US" dirty="0"/>
              <a:t> </a:t>
            </a:r>
            <a:r>
              <a:rPr lang="en-US" dirty="0" err="1"/>
              <a:t>tích</a:t>
            </a:r>
            <a:r>
              <a:rPr lang="en-US" dirty="0"/>
              <a:t> </a:t>
            </a:r>
            <a:r>
              <a:rPr lang="en-US" dirty="0" err="1"/>
              <a:t>hợp</a:t>
            </a:r>
            <a:r>
              <a:rPr lang="en-US" dirty="0"/>
              <a:t> </a:t>
            </a:r>
            <a:r>
              <a:rPr lang="en-US" dirty="0" err="1"/>
              <a:t>hệ</a:t>
            </a:r>
            <a:r>
              <a:rPr lang="en-US" dirty="0"/>
              <a:t> </a:t>
            </a:r>
            <a:r>
              <a:rPr lang="en-US" dirty="0" err="1"/>
              <a:t>thống</a:t>
            </a:r>
            <a:r>
              <a:rPr lang="en-US" dirty="0"/>
              <a:t> </a:t>
            </a:r>
            <a:r>
              <a:rPr lang="en-US" dirty="0" err="1"/>
              <a:t>vào</a:t>
            </a:r>
            <a:r>
              <a:rPr lang="en-US" dirty="0"/>
              <a:t> </a:t>
            </a:r>
            <a:r>
              <a:rPr lang="en-US" dirty="0" err="1"/>
              <a:t>nên</a:t>
            </a:r>
            <a:r>
              <a:rPr lang="en-US" dirty="0"/>
              <a:t> </a:t>
            </a:r>
            <a:r>
              <a:rPr lang="en-US" dirty="0" err="1"/>
              <a:t>giá</a:t>
            </a:r>
            <a:r>
              <a:rPr lang="en-US" dirty="0"/>
              <a:t> </a:t>
            </a:r>
            <a:r>
              <a:rPr lang="en-US" dirty="0" err="1"/>
              <a:t>thành</a:t>
            </a:r>
            <a:r>
              <a:rPr lang="en-US" dirty="0"/>
              <a:t> </a:t>
            </a:r>
            <a:r>
              <a:rPr lang="en-US" dirty="0" err="1"/>
              <a:t>sẽ</a:t>
            </a:r>
            <a:r>
              <a:rPr lang="en-US" dirty="0"/>
              <a:t> </a:t>
            </a:r>
            <a:r>
              <a:rPr lang="en-US" dirty="0" err="1"/>
              <a:t>rẻ</a:t>
            </a:r>
            <a:r>
              <a:rPr lang="en-US" dirty="0"/>
              <a:t> h</a:t>
            </a:r>
            <a:r>
              <a:rPr lang="vi-VN" dirty="0"/>
              <a:t>ơ</a:t>
            </a:r>
            <a:r>
              <a:rPr lang="en-US" dirty="0"/>
              <a:t>n.</a:t>
            </a:r>
          </a:p>
        </p:txBody>
      </p:sp>
    </p:spTree>
    <p:extLst>
      <p:ext uri="{BB962C8B-B14F-4D97-AF65-F5344CB8AC3E}">
        <p14:creationId xmlns:p14="http://schemas.microsoft.com/office/powerpoint/2010/main" val="130266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cái nhìn </a:t>
            </a:r>
            <a:r>
              <a:rPr lang="en-US" dirty="0" err="1"/>
              <a:t>tổng</a:t>
            </a:r>
            <a:r>
              <a:rPr lang="en-US" dirty="0"/>
              <a:t> </a:t>
            </a:r>
            <a:r>
              <a:rPr lang="en-US" dirty="0" err="1"/>
              <a:t>quan</a:t>
            </a:r>
            <a:r>
              <a:rPr lang="en-US" dirty="0"/>
              <a:t> về các </a:t>
            </a:r>
            <a:r>
              <a:rPr lang="en-US" dirty="0" err="1"/>
              <a:t>hệ</a:t>
            </a:r>
            <a:r>
              <a:rPr lang="en-US" dirty="0"/>
              <a:t> </a:t>
            </a:r>
            <a:r>
              <a:rPr lang="en-US" dirty="0" err="1"/>
              <a:t>thống</a:t>
            </a:r>
            <a:r>
              <a:rPr lang="en-US" dirty="0"/>
              <a:t> chúng tôi </a:t>
            </a:r>
            <a:r>
              <a:rPr lang="en-US" dirty="0" err="1"/>
              <a:t>vận</a:t>
            </a:r>
            <a:r>
              <a:rPr lang="en-US" dirty="0"/>
              <a:t> </a:t>
            </a:r>
            <a:r>
              <a:rPr lang="en-US" dirty="0" err="1"/>
              <a:t>hành</a:t>
            </a:r>
            <a:r>
              <a:rPr lang="en-US" dirty="0"/>
              <a:t> . Server Sẽ lấy hình </a:t>
            </a:r>
            <a:r>
              <a:rPr lang="en-US" dirty="0" err="1"/>
              <a:t>ảnh</a:t>
            </a:r>
            <a:r>
              <a:rPr lang="en-US" dirty="0"/>
              <a:t> từ camera, phân tích dữ liệu và l</a:t>
            </a:r>
            <a:r>
              <a:rPr lang="vi-VN" dirty="0"/>
              <a:t>ư</a:t>
            </a:r>
            <a:r>
              <a:rPr lang="en-US" dirty="0"/>
              <a:t>u vào database </a:t>
            </a:r>
            <a:r>
              <a:rPr lang="en-US" dirty="0" err="1"/>
              <a:t>đồng</a:t>
            </a:r>
            <a:r>
              <a:rPr lang="en-US" dirty="0"/>
              <a:t> thời gửi các hình </a:t>
            </a:r>
            <a:r>
              <a:rPr lang="en-US" dirty="0" err="1"/>
              <a:t>ảnh</a:t>
            </a:r>
            <a:r>
              <a:rPr lang="en-US" dirty="0"/>
              <a:t> stream đến browser khi có request và API sẽ lấy những dữ liệu trong database và xuất ra các </a:t>
            </a:r>
            <a:r>
              <a:rPr lang="en-US" dirty="0" err="1"/>
              <a:t>thống</a:t>
            </a:r>
            <a:r>
              <a:rPr lang="en-US" dirty="0"/>
              <a:t> kê và gửi về browser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Thì đây là cấu trực của server đ</a:t>
            </a:r>
            <a:r>
              <a:rPr lang="vi-VN" dirty="0"/>
              <a:t>ư</a:t>
            </a:r>
            <a:r>
              <a:rPr lang="en-US" dirty="0" err="1"/>
              <a:t>ợc</a:t>
            </a:r>
            <a:r>
              <a:rPr lang="en-US" dirty="0"/>
              <a:t> </a:t>
            </a:r>
            <a:r>
              <a:rPr lang="en-US" dirty="0" err="1"/>
              <a:t>em</a:t>
            </a:r>
            <a:r>
              <a:rPr lang="en-US" dirty="0"/>
              <a:t> thiết kế để vừa lấy hình </a:t>
            </a:r>
            <a:r>
              <a:rPr lang="en-US" dirty="0" err="1"/>
              <a:t>ảnh</a:t>
            </a:r>
            <a:r>
              <a:rPr lang="en-US" dirty="0"/>
              <a:t> từ camera vừa phân tích và vừa gửi stream về </a:t>
            </a:r>
            <a:r>
              <a:rPr lang="en-US" dirty="0" err="1"/>
              <a:t>phía</a:t>
            </a:r>
            <a:r>
              <a:rPr lang="en-US" dirty="0"/>
              <a:t> browser. Ở đây </a:t>
            </a:r>
            <a:r>
              <a:rPr lang="en-US" dirty="0" err="1"/>
              <a:t>em</a:t>
            </a:r>
            <a:r>
              <a:rPr lang="en-US" dirty="0"/>
              <a:t> dùng python </a:t>
            </a:r>
            <a:r>
              <a:rPr lang="en-US" dirty="0" err="1"/>
              <a:t>kết</a:t>
            </a:r>
            <a:r>
              <a:rPr lang="en-US" dirty="0"/>
              <a:t> hợp với framework Flask để viết </a:t>
            </a:r>
            <a:r>
              <a:rPr lang="en-US" dirty="0" err="1"/>
              <a:t>phía</a:t>
            </a:r>
            <a:r>
              <a:rPr lang="en-US" dirty="0"/>
              <a:t> server còn </a:t>
            </a:r>
            <a:r>
              <a:rPr lang="en-US" dirty="0" err="1"/>
              <a:t>phía</a:t>
            </a:r>
            <a:r>
              <a:rPr lang="en-US" dirty="0"/>
              <a:t> web đ</a:t>
            </a:r>
            <a:r>
              <a:rPr lang="vi-VN" dirty="0"/>
              <a:t>ư</a:t>
            </a:r>
            <a:r>
              <a:rPr lang="en-US" dirty="0" err="1"/>
              <a:t>ợc</a:t>
            </a:r>
            <a:r>
              <a:rPr lang="en-US" dirty="0"/>
              <a:t> viết bằng java với framework angular và spring boot. </a:t>
            </a:r>
            <a:r>
              <a:rPr lang="en-US" dirty="0" err="1"/>
              <a:t>Em</a:t>
            </a:r>
            <a:r>
              <a:rPr lang="en-US" dirty="0"/>
              <a:t> chia server các </a:t>
            </a:r>
            <a:r>
              <a:rPr lang="en-US" dirty="0" err="1"/>
              <a:t>chức</a:t>
            </a:r>
            <a:r>
              <a:rPr lang="en-US" dirty="0"/>
              <a:t> năng của server thành 3 nhóm chỉnh chạy </a:t>
            </a:r>
            <a:r>
              <a:rPr lang="en-US" dirty="0" err="1"/>
              <a:t>độc</a:t>
            </a:r>
            <a:r>
              <a:rPr lang="en-US" dirty="0"/>
              <a:t> lập</a:t>
            </a:r>
            <a:endParaRPr dirty="0"/>
          </a:p>
        </p:txBody>
      </p:sp>
    </p:spTree>
    <p:extLst>
      <p:ext uri="{BB962C8B-B14F-4D97-AF65-F5344CB8AC3E}">
        <p14:creationId xmlns:p14="http://schemas.microsoft.com/office/powerpoint/2010/main" val="290067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đầu tiền là nhóm những </a:t>
            </a:r>
            <a:r>
              <a:rPr lang="en-US" dirty="0" err="1"/>
              <a:t>chức</a:t>
            </a:r>
            <a:r>
              <a:rPr lang="en-US" dirty="0"/>
              <a:t> năng t</a:t>
            </a:r>
            <a:r>
              <a:rPr lang="vi-VN" dirty="0"/>
              <a:t>ư</a:t>
            </a:r>
            <a:r>
              <a:rPr lang="en-US" dirty="0" err="1"/>
              <a:t>ơng</a:t>
            </a:r>
            <a:r>
              <a:rPr lang="en-US" dirty="0"/>
              <a:t> tác với camera, tôi gọi nó là camera worker. Thì ở nhóm này những </a:t>
            </a:r>
            <a:r>
              <a:rPr lang="en-US" dirty="0" err="1"/>
              <a:t>ảnh</a:t>
            </a:r>
            <a:r>
              <a:rPr lang="en-US" dirty="0"/>
              <a:t> lấy đ</a:t>
            </a:r>
            <a:r>
              <a:rPr lang="vi-VN" dirty="0"/>
              <a:t>ư</a:t>
            </a:r>
            <a:r>
              <a:rPr lang="en-US" dirty="0" err="1"/>
              <a:t>ợc</a:t>
            </a:r>
            <a:r>
              <a:rPr lang="en-US" dirty="0"/>
              <a:t> từ camera sẽ đ</a:t>
            </a:r>
            <a:r>
              <a:rPr lang="vi-VN" dirty="0"/>
              <a:t>ư</a:t>
            </a:r>
            <a:r>
              <a:rPr lang="en-US" dirty="0" err="1"/>
              <a:t>ợc</a:t>
            </a:r>
            <a:r>
              <a:rPr lang="en-US" dirty="0"/>
              <a:t> mã  </a:t>
            </a:r>
            <a:r>
              <a:rPr lang="en-US" dirty="0" err="1"/>
              <a:t>hóa</a:t>
            </a:r>
            <a:r>
              <a:rPr lang="en-US" dirty="0"/>
              <a:t> thành base64 và l</a:t>
            </a:r>
            <a:r>
              <a:rPr lang="vi-VN" dirty="0"/>
              <a:t>ư</a:t>
            </a:r>
            <a:r>
              <a:rPr lang="en-US" dirty="0"/>
              <a:t>u vào trong redis. Còn đây là tên camera nhóm chúng tôi </a:t>
            </a:r>
            <a:r>
              <a:rPr lang="en-US" dirty="0" err="1"/>
              <a:t>sử</a:t>
            </a:r>
            <a:r>
              <a:rPr lang="en-US" dirty="0"/>
              <a:t> dụng </a:t>
            </a:r>
            <a:r>
              <a:rPr lang="en-US" dirty="0" err="1"/>
              <a:t>cho</a:t>
            </a:r>
            <a:r>
              <a:rPr lang="en-US" dirty="0"/>
              <a:t> </a:t>
            </a:r>
            <a:r>
              <a:rPr lang="en-US" dirty="0" err="1"/>
              <a:t>hệ</a:t>
            </a:r>
            <a:r>
              <a:rPr lang="en-US" dirty="0"/>
              <a:t> </a:t>
            </a:r>
            <a:r>
              <a:rPr lang="en-US" dirty="0" err="1"/>
              <a:t>thống</a:t>
            </a:r>
            <a:r>
              <a:rPr lang="en-US" dirty="0"/>
              <a:t> này. Camera này là 1 IP camera có thể NAT Port và có giao thức RTSP</a:t>
            </a:r>
            <a:endParaRPr dirty="0"/>
          </a:p>
        </p:txBody>
      </p:sp>
    </p:spTree>
    <p:extLst>
      <p:ext uri="{BB962C8B-B14F-4D97-AF65-F5344CB8AC3E}">
        <p14:creationId xmlns:p14="http://schemas.microsoft.com/office/powerpoint/2010/main" val="321321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Nhóm thứ 2 là những </a:t>
            </a:r>
            <a:r>
              <a:rPr lang="en-US" altLang="ja-JP" dirty="0" err="1"/>
              <a:t>chức</a:t>
            </a:r>
            <a:r>
              <a:rPr lang="en-US" altLang="ja-JP" dirty="0"/>
              <a:t> năng t</a:t>
            </a:r>
            <a:r>
              <a:rPr lang="vi-VN" altLang="ja-JP" dirty="0"/>
              <a:t>ư</a:t>
            </a:r>
            <a:r>
              <a:rPr lang="en-US" altLang="ja-JP" dirty="0" err="1"/>
              <a:t>ơng</a:t>
            </a:r>
            <a:r>
              <a:rPr lang="en-US" altLang="ja-JP" dirty="0"/>
              <a:t> tác với video. Save video sẽ lấy những </a:t>
            </a:r>
            <a:r>
              <a:rPr lang="en-US" altLang="ja-JP" dirty="0" err="1"/>
              <a:t>tấm</a:t>
            </a:r>
            <a:r>
              <a:rPr lang="en-US" altLang="ja-JP" dirty="0"/>
              <a:t> </a:t>
            </a:r>
            <a:r>
              <a:rPr lang="en-US" altLang="ja-JP" dirty="0" err="1"/>
              <a:t>ảnh</a:t>
            </a:r>
            <a:r>
              <a:rPr lang="en-US" altLang="ja-JP" dirty="0"/>
              <a:t> ở redis và l</a:t>
            </a:r>
            <a:r>
              <a:rPr lang="vi-VN" altLang="ja-JP" dirty="0"/>
              <a:t>ư</a:t>
            </a:r>
            <a:r>
              <a:rPr lang="en-US" altLang="ja-JP" dirty="0"/>
              <a:t>u thành video ở d</a:t>
            </a:r>
            <a:r>
              <a:rPr lang="vi-VN" altLang="ja-JP" dirty="0"/>
              <a:t>ư</a:t>
            </a:r>
            <a:r>
              <a:rPr lang="en-US" altLang="ja-JP" dirty="0" err="1"/>
              <a:t>ới</a:t>
            </a:r>
            <a:r>
              <a:rPr lang="en-US" altLang="ja-JP" dirty="0"/>
              <a:t> local với </a:t>
            </a:r>
            <a:r>
              <a:rPr lang="en-US" altLang="ja-JP" dirty="0" err="1"/>
              <a:t>định</a:t>
            </a:r>
            <a:r>
              <a:rPr lang="en-US" altLang="ja-JP" dirty="0"/>
              <a:t> dạng AVI và đ</a:t>
            </a:r>
            <a:r>
              <a:rPr lang="vi-VN" altLang="ja-JP" dirty="0"/>
              <a:t>ư</a:t>
            </a:r>
            <a:r>
              <a:rPr lang="en-US" altLang="ja-JP" dirty="0" err="1"/>
              <a:t>ợc</a:t>
            </a:r>
            <a:r>
              <a:rPr lang="en-US" altLang="ja-JP" dirty="0"/>
              <a:t> </a:t>
            </a:r>
            <a:r>
              <a:rPr lang="en-US" altLang="ja-JP" dirty="0" err="1"/>
              <a:t>nén</a:t>
            </a:r>
            <a:r>
              <a:rPr lang="en-US" altLang="ja-JP" dirty="0"/>
              <a:t> bằng MJPG là 1 </a:t>
            </a:r>
            <a:r>
              <a:rPr lang="en-US" altLang="ja-JP" dirty="0" err="1"/>
              <a:t>định</a:t>
            </a:r>
            <a:r>
              <a:rPr lang="en-US" altLang="ja-JP" dirty="0"/>
              <a:t> dạng </a:t>
            </a:r>
            <a:r>
              <a:rPr lang="en-US" altLang="ja-JP" dirty="0" err="1"/>
              <a:t>nén</a:t>
            </a:r>
            <a:r>
              <a:rPr lang="en-US" altLang="ja-JP" dirty="0"/>
              <a:t> video với mỗi </a:t>
            </a:r>
            <a:r>
              <a:rPr lang="en-US" altLang="ja-JP" dirty="0" err="1"/>
              <a:t>khung</a:t>
            </a:r>
            <a:r>
              <a:rPr lang="en-US" altLang="ja-JP" dirty="0"/>
              <a:t> hình là 1 </a:t>
            </a:r>
            <a:r>
              <a:rPr lang="en-US" altLang="ja-JP" dirty="0" err="1"/>
              <a:t>ảnh</a:t>
            </a:r>
            <a:r>
              <a:rPr lang="en-US" altLang="ja-JP" dirty="0"/>
              <a:t> jpg. Tôi chọn việc giải </a:t>
            </a:r>
            <a:r>
              <a:rPr lang="en-US" altLang="ja-JP" dirty="0" err="1"/>
              <a:t>nén</a:t>
            </a:r>
            <a:r>
              <a:rPr lang="en-US" altLang="ja-JP" dirty="0"/>
              <a:t> </a:t>
            </a:r>
            <a:r>
              <a:rPr lang="en-US" altLang="ja-JP" dirty="0" err="1"/>
              <a:t>nh</a:t>
            </a:r>
            <a:r>
              <a:rPr lang="vi-VN" altLang="ja-JP" dirty="0"/>
              <a:t>ư</a:t>
            </a:r>
            <a:r>
              <a:rPr lang="en-US" altLang="ja-JP" dirty="0"/>
              <a:t> vậy vì nó </a:t>
            </a:r>
            <a:r>
              <a:rPr lang="en-US" altLang="ja-JP" dirty="0" err="1"/>
              <a:t>ít</a:t>
            </a:r>
            <a:r>
              <a:rPr lang="en-US" altLang="ja-JP" dirty="0"/>
              <a:t> </a:t>
            </a:r>
            <a:r>
              <a:rPr lang="en-US" altLang="ja-JP" dirty="0" err="1"/>
              <a:t>tiêu</a:t>
            </a:r>
            <a:r>
              <a:rPr lang="en-US" altLang="ja-JP" dirty="0"/>
              <a:t> </a:t>
            </a:r>
            <a:r>
              <a:rPr lang="en-US" altLang="ja-JP" dirty="0" err="1"/>
              <a:t>tốn</a:t>
            </a:r>
            <a:r>
              <a:rPr lang="en-US" altLang="ja-JP" dirty="0"/>
              <a:t> tài nguyên CPU của máy tính. Và vào lúc 12h </a:t>
            </a:r>
            <a:r>
              <a:rPr lang="en-US" altLang="ja-JP" dirty="0" err="1"/>
              <a:t>đêm</a:t>
            </a:r>
            <a:r>
              <a:rPr lang="en-US" altLang="ja-JP" dirty="0"/>
              <a:t> thì server sẽ upload video lên google drive</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MJPG: </a:t>
            </a:r>
            <a:r>
              <a:rPr lang="vi-VN" altLang="ja-JP" dirty="0"/>
              <a:t>Ít độ trễ khi xem trực tiếp- Tốn ít tài nguyên CPU máy tính khi xử lý hình ảnh- Xem trực tiếp và lưu được 30 FPS trở lên</a:t>
            </a:r>
            <a:endParaRPr dirty="0"/>
          </a:p>
        </p:txBody>
      </p:sp>
    </p:spTree>
    <p:extLst>
      <p:ext uri="{BB962C8B-B14F-4D97-AF65-F5344CB8AC3E}">
        <p14:creationId xmlns:p14="http://schemas.microsoft.com/office/powerpoint/2010/main" val="37339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thứ 3 là nhóm những </a:t>
            </a:r>
            <a:r>
              <a:rPr lang="en-US" dirty="0" err="1"/>
              <a:t>chức</a:t>
            </a:r>
            <a:r>
              <a:rPr lang="en-US" dirty="0"/>
              <a:t> năng về phân tích hình </a:t>
            </a:r>
            <a:r>
              <a:rPr lang="en-US" dirty="0" err="1"/>
              <a:t>ảnh</a:t>
            </a:r>
            <a:r>
              <a:rPr lang="en-US" dirty="0"/>
              <a:t>. Ở đây sẽ lấy các hình </a:t>
            </a:r>
            <a:r>
              <a:rPr lang="en-US" dirty="0" err="1"/>
              <a:t>ảnh</a:t>
            </a:r>
            <a:r>
              <a:rPr lang="en-US" dirty="0"/>
              <a:t> từ redis ra và detect và vẽ lên hình </a:t>
            </a:r>
            <a:r>
              <a:rPr lang="en-US" dirty="0" err="1"/>
              <a:t>ảnh</a:t>
            </a:r>
            <a:r>
              <a:rPr lang="en-US" dirty="0"/>
              <a:t> và l</a:t>
            </a:r>
            <a:r>
              <a:rPr lang="vi-VN" dirty="0"/>
              <a:t>ư</a:t>
            </a:r>
            <a:r>
              <a:rPr lang="en-US" dirty="0"/>
              <a:t>u lại </a:t>
            </a:r>
            <a:r>
              <a:rPr lang="en-US" dirty="0" err="1"/>
              <a:t>ảnh</a:t>
            </a:r>
            <a:r>
              <a:rPr lang="en-US" dirty="0"/>
              <a:t> dữ liệu đã phân tích ở redis và vào gửi dữ liệu đó </a:t>
            </a:r>
            <a:r>
              <a:rPr lang="en-US" dirty="0" err="1"/>
              <a:t>cho</a:t>
            </a:r>
            <a:r>
              <a:rPr lang="en-US" dirty="0"/>
              <a:t> heatmap để heatmap có thể vẽ lên hình </a:t>
            </a:r>
            <a:r>
              <a:rPr lang="en-US" dirty="0" err="1"/>
              <a:t>ảnh</a:t>
            </a:r>
            <a:r>
              <a:rPr lang="en-US" dirty="0"/>
              <a:t> và l</a:t>
            </a:r>
            <a:r>
              <a:rPr lang="vi-VN" dirty="0"/>
              <a:t>ư</a:t>
            </a:r>
            <a:r>
              <a:rPr lang="en-US" dirty="0"/>
              <a:t>u lại </a:t>
            </a:r>
            <a:r>
              <a:rPr lang="en-US" dirty="0" err="1"/>
              <a:t>kết</a:t>
            </a:r>
            <a:r>
              <a:rPr lang="en-US" dirty="0"/>
              <a:t> </a:t>
            </a:r>
            <a:r>
              <a:rPr lang="en-US" dirty="0" err="1"/>
              <a:t>quả</a:t>
            </a:r>
            <a:r>
              <a:rPr lang="en-US" dirty="0"/>
              <a:t> vẽ ở redis. Việc đó cũng </a:t>
            </a:r>
            <a:r>
              <a:rPr lang="en-US" dirty="0" err="1"/>
              <a:t>đồng</a:t>
            </a:r>
            <a:r>
              <a:rPr lang="en-US" dirty="0"/>
              <a:t> thời gọi detect face </a:t>
            </a:r>
            <a:r>
              <a:rPr lang="en-US" dirty="0" err="1"/>
              <a:t>vốn</a:t>
            </a:r>
            <a:r>
              <a:rPr lang="en-US" dirty="0"/>
              <a:t> là 1 </a:t>
            </a:r>
            <a:r>
              <a:rPr lang="en-US" dirty="0" err="1"/>
              <a:t>chức</a:t>
            </a:r>
            <a:r>
              <a:rPr lang="en-US" dirty="0"/>
              <a:t> năng đang đ</a:t>
            </a:r>
            <a:r>
              <a:rPr lang="vi-VN" dirty="0"/>
              <a:t>ư</a:t>
            </a:r>
            <a:r>
              <a:rPr lang="en-US" dirty="0" err="1"/>
              <a:t>ợc</a:t>
            </a:r>
            <a:r>
              <a:rPr lang="en-US" dirty="0"/>
              <a:t> phát </a:t>
            </a:r>
            <a:r>
              <a:rPr lang="en-US" dirty="0" err="1"/>
              <a:t>triển</a:t>
            </a:r>
            <a:r>
              <a:rPr lang="en-US" dirty="0"/>
              <a:t> trong t</a:t>
            </a:r>
            <a:r>
              <a:rPr lang="vi-VN" dirty="0"/>
              <a:t>ư</a:t>
            </a:r>
            <a:r>
              <a:rPr lang="en-US" dirty="0" err="1"/>
              <a:t>ơng</a:t>
            </a:r>
            <a:r>
              <a:rPr lang="en-US" dirty="0"/>
              <a:t> với việc phân tích xem ng</a:t>
            </a:r>
            <a:r>
              <a:rPr lang="vi-VN" dirty="0"/>
              <a:t>ư</a:t>
            </a:r>
            <a:r>
              <a:rPr lang="en-US" dirty="0" err="1"/>
              <a:t>ời</a:t>
            </a:r>
            <a:r>
              <a:rPr lang="en-US" dirty="0"/>
              <a:t> đó là </a:t>
            </a:r>
            <a:r>
              <a:rPr lang="en-US" dirty="0" err="1"/>
              <a:t>nam</a:t>
            </a:r>
            <a:r>
              <a:rPr lang="en-US" dirty="0"/>
              <a:t> hay </a:t>
            </a:r>
            <a:r>
              <a:rPr lang="en-US" dirty="0" err="1"/>
              <a:t>nữ</a:t>
            </a:r>
            <a:r>
              <a:rPr lang="en-US" dirty="0"/>
              <a:t> và trong </a:t>
            </a:r>
            <a:r>
              <a:rPr lang="en-US" dirty="0" err="1"/>
              <a:t>khoảng</a:t>
            </a:r>
            <a:r>
              <a:rPr lang="en-US" dirty="0"/>
              <a:t> </a:t>
            </a:r>
            <a:r>
              <a:rPr lang="en-US" dirty="0" err="1"/>
              <a:t>độ</a:t>
            </a:r>
            <a:r>
              <a:rPr lang="en-US" dirty="0"/>
              <a:t> </a:t>
            </a:r>
            <a:r>
              <a:rPr lang="en-US" dirty="0" err="1"/>
              <a:t>tuổi</a:t>
            </a:r>
            <a:r>
              <a:rPr lang="en-US" dirty="0"/>
              <a:t> bao nhiều và từ những </a:t>
            </a:r>
            <a:r>
              <a:rPr lang="en-US" dirty="0" err="1"/>
              <a:t>kết</a:t>
            </a:r>
            <a:r>
              <a:rPr lang="en-US" dirty="0"/>
              <a:t> </a:t>
            </a:r>
            <a:r>
              <a:rPr lang="en-US" dirty="0" err="1"/>
              <a:t>quả</a:t>
            </a:r>
            <a:r>
              <a:rPr lang="en-US" dirty="0"/>
              <a:t> phân tích đ</a:t>
            </a:r>
            <a:r>
              <a:rPr lang="vi-VN" dirty="0"/>
              <a:t>ư</a:t>
            </a:r>
            <a:r>
              <a:rPr lang="en-US" dirty="0" err="1"/>
              <a:t>ợc</a:t>
            </a:r>
            <a:r>
              <a:rPr lang="en-US" dirty="0"/>
              <a:t> sẽ l</a:t>
            </a:r>
            <a:r>
              <a:rPr lang="vi-VN" dirty="0"/>
              <a:t>ư</a:t>
            </a:r>
            <a:r>
              <a:rPr lang="en-US" dirty="0"/>
              <a:t>u xuống database</a:t>
            </a:r>
            <a:endParaRPr dirty="0"/>
          </a:p>
        </p:txBody>
      </p:sp>
    </p:spTree>
    <p:extLst>
      <p:ext uri="{BB962C8B-B14F-4D97-AF65-F5344CB8AC3E}">
        <p14:creationId xmlns:p14="http://schemas.microsoft.com/office/powerpoint/2010/main" val="13784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Nhóm chúng tôi </a:t>
            </a:r>
            <a:r>
              <a:rPr lang="en-US" dirty="0" err="1"/>
              <a:t>sử</a:t>
            </a:r>
            <a:r>
              <a:rPr lang="en-US" dirty="0"/>
              <a:t> dụng API của </a:t>
            </a:r>
            <a:r>
              <a:rPr lang="en-US" dirty="0" err="1"/>
              <a:t>Tensorflow</a:t>
            </a:r>
            <a:r>
              <a:rPr lang="en-US" dirty="0"/>
              <a:t> với giải </a:t>
            </a:r>
            <a:r>
              <a:rPr lang="en-US" dirty="0" err="1"/>
              <a:t>thuật</a:t>
            </a:r>
            <a:r>
              <a:rPr lang="en-US" dirty="0"/>
              <a:t> Faster-RCNN để nhận diện ng</a:t>
            </a:r>
            <a:r>
              <a:rPr lang="vi-VN" dirty="0"/>
              <a:t>ư</a:t>
            </a:r>
            <a:r>
              <a:rPr lang="en-US" dirty="0" err="1"/>
              <a:t>ời</a:t>
            </a:r>
            <a:r>
              <a:rPr lang="en-US" dirty="0"/>
              <a:t>. Từ 1 hình </a:t>
            </a:r>
            <a:r>
              <a:rPr lang="en-US" dirty="0" err="1"/>
              <a:t>ảnh</a:t>
            </a:r>
            <a:r>
              <a:rPr lang="en-US" dirty="0"/>
              <a:t> thì API </a:t>
            </a:r>
            <a:r>
              <a:rPr lang="en-US" dirty="0" err="1"/>
              <a:t>tensorflow</a:t>
            </a:r>
            <a:r>
              <a:rPr lang="en-US" dirty="0"/>
              <a:t> sẽ dùng AI để </a:t>
            </a:r>
            <a:r>
              <a:rPr lang="en-US" dirty="0" err="1"/>
              <a:t>dò</a:t>
            </a:r>
            <a:r>
              <a:rPr lang="en-US" dirty="0"/>
              <a:t> ra vật thể trong hình và lấy </a:t>
            </a:r>
            <a:r>
              <a:rPr lang="en-US" dirty="0" err="1"/>
              <a:t>ảnh</a:t>
            </a:r>
            <a:r>
              <a:rPr lang="en-US" dirty="0"/>
              <a:t> toàn bộ hình các vật về và thay </a:t>
            </a:r>
            <a:r>
              <a:rPr lang="en-US" dirty="0" err="1"/>
              <a:t>đổi</a:t>
            </a:r>
            <a:r>
              <a:rPr lang="en-US" dirty="0"/>
              <a:t> thành 1 kinh </a:t>
            </a:r>
            <a:r>
              <a:rPr lang="en-US" dirty="0" err="1"/>
              <a:t>th</a:t>
            </a:r>
            <a:r>
              <a:rPr lang="vi-VN" dirty="0"/>
              <a:t>ư</a:t>
            </a:r>
            <a:r>
              <a:rPr lang="en-US" dirty="0" err="1"/>
              <a:t>ớc</a:t>
            </a:r>
            <a:r>
              <a:rPr lang="en-US" dirty="0"/>
              <a:t> cố </a:t>
            </a:r>
            <a:r>
              <a:rPr lang="en-US" dirty="0" err="1"/>
              <a:t>định</a:t>
            </a:r>
            <a:r>
              <a:rPr lang="en-US" dirty="0"/>
              <a:t> và </a:t>
            </a:r>
            <a:r>
              <a:rPr lang="en-US" dirty="0" err="1"/>
              <a:t>kiểm</a:t>
            </a:r>
            <a:r>
              <a:rPr lang="en-US" dirty="0"/>
              <a:t> tra xem các vật thể đó là có phải là ng</a:t>
            </a:r>
            <a:r>
              <a:rPr lang="vi-VN" dirty="0"/>
              <a:t>ư</a:t>
            </a:r>
            <a:r>
              <a:rPr lang="en-US" dirty="0" err="1"/>
              <a:t>ời</a:t>
            </a:r>
            <a:r>
              <a:rPr lang="en-US" dirty="0"/>
              <a:t> hay không</a:t>
            </a:r>
            <a:endParaRPr dirty="0"/>
          </a:p>
        </p:txBody>
      </p:sp>
    </p:spTree>
    <p:extLst>
      <p:ext uri="{BB962C8B-B14F-4D97-AF65-F5344CB8AC3E}">
        <p14:creationId xmlns:p14="http://schemas.microsoft.com/office/powerpoint/2010/main" val="184805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Sau khi phân tích </a:t>
            </a:r>
            <a:r>
              <a:rPr lang="en-US" dirty="0" err="1"/>
              <a:t>kết</a:t>
            </a:r>
            <a:r>
              <a:rPr lang="en-US" dirty="0"/>
              <a:t> </a:t>
            </a:r>
            <a:r>
              <a:rPr lang="en-US" dirty="0" err="1"/>
              <a:t>quả</a:t>
            </a:r>
            <a:r>
              <a:rPr lang="en-US" dirty="0"/>
              <a:t> trả về là 4 điểm x max, y max , x min, y min. </a:t>
            </a:r>
            <a:r>
              <a:rPr lang="en-US" dirty="0" err="1"/>
              <a:t>Em</a:t>
            </a:r>
            <a:r>
              <a:rPr lang="en-US" dirty="0"/>
              <a:t> dùng 1 hình </a:t>
            </a:r>
            <a:r>
              <a:rPr lang="en-US" dirty="0" err="1"/>
              <a:t>ảnh</a:t>
            </a:r>
            <a:r>
              <a:rPr lang="en-US" dirty="0"/>
              <a:t> vẽ sẵn những điểm chấm và chấm trên </a:t>
            </a:r>
            <a:r>
              <a:rPr lang="en-US" dirty="0" err="1"/>
              <a:t>tấm</a:t>
            </a:r>
            <a:r>
              <a:rPr lang="en-US" dirty="0"/>
              <a:t> </a:t>
            </a:r>
            <a:r>
              <a:rPr lang="en-US" dirty="0" err="1"/>
              <a:t>ảnh</a:t>
            </a:r>
            <a:r>
              <a:rPr lang="en-US" dirty="0"/>
              <a:t> để </a:t>
            </a:r>
            <a:r>
              <a:rPr lang="en-US" dirty="0" err="1"/>
              <a:t>khiến</a:t>
            </a:r>
            <a:r>
              <a:rPr lang="en-US" dirty="0"/>
              <a:t> nó </a:t>
            </a:r>
            <a:r>
              <a:rPr lang="en-US" dirty="0" err="1"/>
              <a:t>trở</a:t>
            </a:r>
            <a:r>
              <a:rPr lang="en-US" dirty="0"/>
              <a:t> thành 1 </a:t>
            </a:r>
            <a:r>
              <a:rPr lang="en-US" dirty="0" err="1"/>
              <a:t>tấm</a:t>
            </a:r>
            <a:r>
              <a:rPr lang="en-US" dirty="0"/>
              <a:t> </a:t>
            </a:r>
            <a:r>
              <a:rPr lang="en-US" dirty="0" err="1"/>
              <a:t>ảnh</a:t>
            </a:r>
            <a:r>
              <a:rPr lang="en-US" dirty="0"/>
              <a:t> grayscale. Mặt khác </a:t>
            </a:r>
            <a:r>
              <a:rPr lang="en-US" dirty="0" err="1"/>
              <a:t>em</a:t>
            </a:r>
            <a:r>
              <a:rPr lang="en-US" dirty="0"/>
              <a:t> dùng 1 </a:t>
            </a:r>
            <a:r>
              <a:rPr lang="en-US" dirty="0" err="1"/>
              <a:t>ảnh</a:t>
            </a:r>
            <a:r>
              <a:rPr lang="en-US" dirty="0"/>
              <a:t> khác để </a:t>
            </a:r>
            <a:r>
              <a:rPr lang="en-US" dirty="0" err="1"/>
              <a:t>chức</a:t>
            </a:r>
            <a:r>
              <a:rPr lang="en-US" dirty="0"/>
              <a:t> toàn bộ màu của heatmap và dùng python để </a:t>
            </a:r>
            <a:r>
              <a:rPr lang="en-US" dirty="0" err="1"/>
              <a:t>đổi</a:t>
            </a:r>
            <a:r>
              <a:rPr lang="en-US" dirty="0"/>
              <a:t> </a:t>
            </a:r>
            <a:r>
              <a:rPr lang="en-US" dirty="0" err="1"/>
              <a:t>ảnh</a:t>
            </a:r>
            <a:r>
              <a:rPr lang="en-US" dirty="0"/>
              <a:t> grayscale thành màu </a:t>
            </a:r>
            <a:r>
              <a:rPr lang="en-US" dirty="0" err="1"/>
              <a:t>sắc</a:t>
            </a:r>
            <a:r>
              <a:rPr lang="en-US" dirty="0"/>
              <a:t> t</a:t>
            </a:r>
            <a:r>
              <a:rPr lang="vi-VN" dirty="0"/>
              <a:t>ư</a:t>
            </a:r>
            <a:r>
              <a:rPr lang="en-US" dirty="0" err="1"/>
              <a:t>ơng</a:t>
            </a:r>
            <a:r>
              <a:rPr lang="en-US" dirty="0"/>
              <a:t> ứng với </a:t>
            </a:r>
            <a:r>
              <a:rPr lang="en-US" dirty="0" err="1"/>
              <a:t>mức</a:t>
            </a:r>
            <a:r>
              <a:rPr lang="en-US" dirty="0"/>
              <a:t> </a:t>
            </a:r>
            <a:r>
              <a:rPr lang="en-US" dirty="0" err="1"/>
              <a:t>độ</a:t>
            </a:r>
            <a:r>
              <a:rPr lang="en-US" dirty="0"/>
              <a:t> màu </a:t>
            </a:r>
            <a:r>
              <a:rPr lang="en-US" dirty="0" err="1"/>
              <a:t>đen</a:t>
            </a:r>
            <a:r>
              <a:rPr lang="en-US" dirty="0"/>
              <a:t> của nó</a:t>
            </a:r>
            <a:endParaRPr dirty="0"/>
          </a:p>
        </p:txBody>
      </p:sp>
    </p:spTree>
    <p:extLst>
      <p:ext uri="{BB962C8B-B14F-4D97-AF65-F5344CB8AC3E}">
        <p14:creationId xmlns:p14="http://schemas.microsoft.com/office/powerpoint/2010/main" val="3827947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Đây là các server </a:t>
            </a:r>
            <a:r>
              <a:rPr lang="en-US" dirty="0" err="1"/>
              <a:t>truyền</a:t>
            </a:r>
            <a:r>
              <a:rPr lang="en-US" dirty="0"/>
              <a:t> stream </a:t>
            </a:r>
            <a:r>
              <a:rPr lang="en-US" dirty="0" err="1"/>
              <a:t>cho</a:t>
            </a:r>
            <a:r>
              <a:rPr lang="en-US" dirty="0"/>
              <a:t> browser. Là 1 </a:t>
            </a:r>
            <a:r>
              <a:rPr lang="en-US" dirty="0" err="1"/>
              <a:t>chức</a:t>
            </a:r>
            <a:r>
              <a:rPr lang="en-US" dirty="0"/>
              <a:t> năng đ</a:t>
            </a:r>
            <a:r>
              <a:rPr lang="vi-VN" dirty="0"/>
              <a:t>ư</a:t>
            </a:r>
            <a:r>
              <a:rPr lang="en-US" dirty="0" err="1"/>
              <a:t>ợc</a:t>
            </a:r>
            <a:r>
              <a:rPr lang="en-US" dirty="0"/>
              <a:t> tạo ra khi có request. Việc </a:t>
            </a:r>
            <a:r>
              <a:rPr lang="en-US" dirty="0" err="1"/>
              <a:t>truyển</a:t>
            </a:r>
            <a:r>
              <a:rPr lang="en-US" dirty="0"/>
              <a:t> đó đ</a:t>
            </a:r>
            <a:r>
              <a:rPr lang="vi-VN" dirty="0"/>
              <a:t>ư</a:t>
            </a:r>
            <a:r>
              <a:rPr lang="en-US" dirty="0" err="1"/>
              <a:t>ợc</a:t>
            </a:r>
            <a:r>
              <a:rPr lang="en-US" dirty="0"/>
              <a:t> tôi </a:t>
            </a:r>
            <a:r>
              <a:rPr lang="en-US" dirty="0" err="1"/>
              <a:t>sử</a:t>
            </a:r>
            <a:r>
              <a:rPr lang="en-US" dirty="0"/>
              <a:t> dụng socket.io để có thể </a:t>
            </a:r>
            <a:r>
              <a:rPr lang="en-US" dirty="0" err="1"/>
              <a:t>truyển</a:t>
            </a:r>
            <a:r>
              <a:rPr lang="en-US" dirty="0"/>
              <a:t> </a:t>
            </a:r>
            <a:r>
              <a:rPr lang="en-US" dirty="0" err="1"/>
              <a:t>ảnh</a:t>
            </a:r>
            <a:r>
              <a:rPr lang="en-US" dirty="0"/>
              <a:t> 1 cách real time</a:t>
            </a:r>
            <a:endParaRPr dirty="0"/>
          </a:p>
        </p:txBody>
      </p:sp>
    </p:spTree>
    <p:extLst>
      <p:ext uri="{BB962C8B-B14F-4D97-AF65-F5344CB8AC3E}">
        <p14:creationId xmlns:p14="http://schemas.microsoft.com/office/powerpoint/2010/main" val="3431798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624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4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Ng</a:t>
            </a:r>
            <a:r>
              <a:rPr lang="vi-VN"/>
              <a:t>ư</a:t>
            </a:r>
            <a:r>
              <a:rPr lang="en-US"/>
              <a:t>ời dùng đăng nhập hệ thống với quyền manager mà admin đã cung cấp.</a:t>
            </a:r>
          </a:p>
          <a:p>
            <a:r>
              <a:rPr lang="en-US"/>
              <a:t>Sau khi đăng nhập, manager vào store, tiếp đến chọn khu vực muốn xem rồi chọn camera trong khu vực đó.</a:t>
            </a:r>
          </a:p>
          <a:p>
            <a:r>
              <a:rPr lang="en-US"/>
              <a:t>Hệ thống sẽ hiển thị camera giám sát mà manager cần coi.</a:t>
            </a:r>
          </a:p>
          <a:p>
            <a:r>
              <a:rPr lang="en-US"/>
              <a:t>Manager có thể coi heatmap trên camera đó khi ấn vào nút heatmap.</a:t>
            </a:r>
          </a:p>
          <a:p>
            <a:r>
              <a:rPr lang="en-US"/>
              <a:t>Manager cũng có thể coi nhận diện ng</a:t>
            </a:r>
            <a:r>
              <a:rPr lang="vi-VN"/>
              <a:t>ư</a:t>
            </a:r>
            <a:r>
              <a:rPr lang="en-US"/>
              <a:t>ời và đếm ng</a:t>
            </a:r>
            <a:r>
              <a:rPr lang="vi-VN"/>
              <a:t>ư</a:t>
            </a:r>
            <a:r>
              <a:rPr lang="en-US"/>
              <a:t>ời khi ấn vào nút people detection.</a:t>
            </a:r>
          </a:p>
        </p:txBody>
      </p:sp>
    </p:spTree>
    <p:extLst>
      <p:ext uri="{BB962C8B-B14F-4D97-AF65-F5344CB8AC3E}">
        <p14:creationId xmlns:p14="http://schemas.microsoft.com/office/powerpoint/2010/main" val="3982673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Trên màn hình camera, manager chọn nút preview khi muốn xem heatmap ở những thời gian khác nhau.</a:t>
            </a:r>
          </a:p>
          <a:p>
            <a:r>
              <a:rPr lang="en-US"/>
              <a:t>Trên màn hình preview, manager coi khoảng thời gian cần hiển thị heatmap, manager cũng có thể coi thời gian ở những ngày trong quá khứ.</a:t>
            </a:r>
          </a:p>
        </p:txBody>
      </p:sp>
    </p:spTree>
    <p:extLst>
      <p:ext uri="{BB962C8B-B14F-4D97-AF65-F5344CB8AC3E}">
        <p14:creationId xmlns:p14="http://schemas.microsoft.com/office/powerpoint/2010/main" val="726086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Manager chọn vào statistic khi muốn xem thống kê.</a:t>
            </a:r>
          </a:p>
          <a:p>
            <a:r>
              <a:rPr lang="en-US"/>
              <a:t>Có 3 loại thống kê: thống kê theo cửa hàng, theo khu vực và theo ip camera.</a:t>
            </a:r>
          </a:p>
          <a:p>
            <a:r>
              <a:rPr lang="en-US"/>
              <a:t>Ở mỗi loại thống kê, manager có thể coi theo tháng, theo ngày và theo thời gian trong ngày.</a:t>
            </a:r>
          </a:p>
          <a:p>
            <a:r>
              <a:rPr lang="en-US"/>
              <a:t>Riêng ở thống kê ip camera có thể xem hình ảnh và heatmap ở thời gian đã chọn.</a:t>
            </a:r>
          </a:p>
        </p:txBody>
      </p:sp>
    </p:spTree>
    <p:extLst>
      <p:ext uri="{BB962C8B-B14F-4D97-AF65-F5344CB8AC3E}">
        <p14:creationId xmlns:p14="http://schemas.microsoft.com/office/powerpoint/2010/main" val="3643481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134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Ngày nay, tại các cửa hàng, các quán ăn, quán nước hay trung tâm mua sắ, kể cả tại gia đình riêng của chúng ta thì camera an ninh là thứ đã quá quen thuộc. Công dụng chính của camera đó là dùng để quan sát và ghi lại những hình ảnh mà mắt chúng ta đôi khi bỏ qua.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49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Khi mà</a:t>
            </a:r>
            <a:r>
              <a:rPr lang="en-US" baseline="0" dirty="0"/>
              <a:t> mua camera thì sẽ nhận kèm theo 1 ứng dụng dùng để xem các nội dung đc truyền về từ camera, ngoài ra có thêm 1 số tính năng đi kèm như zoom in zoom out, xem lại play back, xoay camera... Tùy theo từng loại camera. Nói chung lại, những điều mà chúng ta nhận lại được khi đầu tư vào 1 camera gói gọn như hình trên.  Và thường người ta chỉ sử dụng camera cho mục đích giám sát mà thôi.</a:t>
            </a:r>
            <a:endParaRPr dirty="0"/>
          </a:p>
        </p:txBody>
      </p:sp>
    </p:spTree>
    <p:extLst>
      <p:ext uri="{BB962C8B-B14F-4D97-AF65-F5344CB8AC3E}">
        <p14:creationId xmlns:p14="http://schemas.microsoft.com/office/powerpoint/2010/main" val="18926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5709524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5709524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Và</a:t>
            </a:r>
            <a:r>
              <a:rPr lang="en-US" baseline="0" dirty="0"/>
              <a:t> thường thì ngta sẽ trích xuất video khi mà có những vấn đề xảy ra như là khi xảy ra tai nạn, những cuộc ẩu đả hay khi xảy ra mất cắp. Và thường video sẽ chỉ có giá trị khi nó mang những thông tin co ích như vậy thôi.</a:t>
            </a:r>
            <a:endParaRPr dirty="0"/>
          </a:p>
        </p:txBody>
      </p:sp>
    </p:spTree>
    <p:extLst>
      <p:ext uri="{BB962C8B-B14F-4D97-AF65-F5344CB8AC3E}">
        <p14:creationId xmlns:p14="http://schemas.microsoft.com/office/powerpoint/2010/main" val="72245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2960627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1">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0" r:id="rId7"/>
    <p:sldLayoutId id="2147483661" r:id="rId8"/>
    <p:sldLayoutId id="21474836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web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6.jpe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365822" y="2761734"/>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IN-STORE CUSTOMER HEATMAP SYSTEM</a:t>
            </a:r>
            <a:endParaRPr dirty="0"/>
          </a:p>
        </p:txBody>
      </p:sp>
      <p:sp>
        <p:nvSpPr>
          <p:cNvPr id="302" name="Google Shape;302;p43"/>
          <p:cNvSpPr txBox="1">
            <a:spLocks noGrp="1"/>
          </p:cNvSpPr>
          <p:nvPr>
            <p:ph type="subTitle" idx="1"/>
          </p:nvPr>
        </p:nvSpPr>
        <p:spPr>
          <a:xfrm flipH="1">
            <a:off x="5123806" y="3675285"/>
            <a:ext cx="3643500" cy="670500"/>
          </a:xfrm>
          <a:prstGeom prst="rect">
            <a:avLst/>
          </a:prstGeom>
        </p:spPr>
        <p:txBody>
          <a:bodyPr spcFirstLastPara="1" wrap="square" lIns="91425" tIns="91425" rIns="91425" bIns="91425" anchor="t" anchorCtr="0">
            <a:noAutofit/>
          </a:bodyPr>
          <a:lstStyle/>
          <a:p>
            <a:pPr marL="0" lvl="0" indent="0" algn="l">
              <a:lnSpc>
                <a:spcPct val="90000"/>
              </a:lnSpc>
              <a:buSzPts val="2000"/>
            </a:pPr>
            <a:r>
              <a:rPr lang="en-US" dirty="0"/>
              <a:t>Supervisor: 	Mr. Lam Huu Khanh Phuong</a:t>
            </a:r>
          </a:p>
          <a:p>
            <a:pPr marL="0" lvl="0" indent="0" algn="l">
              <a:lnSpc>
                <a:spcPct val="90000"/>
              </a:lnSpc>
              <a:spcBef>
                <a:spcPts val="200"/>
              </a:spcBef>
              <a:buSzPts val="2000"/>
            </a:pPr>
            <a:r>
              <a:rPr lang="en-US" dirty="0"/>
              <a:t>Members:	Vu Tan Huy</a:t>
            </a:r>
          </a:p>
          <a:p>
            <a:pPr marL="0" lvl="0" indent="0" algn="l">
              <a:lnSpc>
                <a:spcPct val="90000"/>
              </a:lnSpc>
              <a:spcBef>
                <a:spcPts val="200"/>
              </a:spcBef>
              <a:buSzPts val="2000"/>
            </a:pPr>
            <a:r>
              <a:rPr lang="en-US" dirty="0"/>
              <a:t>                      Do Quoc Cuong</a:t>
            </a:r>
          </a:p>
          <a:p>
            <a:pPr marL="0" lvl="0" indent="0" algn="l">
              <a:lnSpc>
                <a:spcPct val="90000"/>
              </a:lnSpc>
              <a:spcBef>
                <a:spcPts val="200"/>
              </a:spcBef>
              <a:buSzPts val="2000"/>
            </a:pPr>
            <a:r>
              <a:rPr lang="en-US" dirty="0"/>
              <a:t>                      Nguyen Quang Tuyen</a:t>
            </a:r>
          </a:p>
          <a:p>
            <a:pPr marL="0" lvl="0" indent="0" algn="l">
              <a:lnSpc>
                <a:spcPct val="90000"/>
              </a:lnSpc>
              <a:spcBef>
                <a:spcPts val="200"/>
              </a:spcBef>
              <a:buSzPts val="2000"/>
            </a:pPr>
            <a:r>
              <a:rPr lang="en-US" dirty="0"/>
              <a:t>                      Dinh Hoang Phuc </a:t>
            </a:r>
          </a:p>
          <a:p>
            <a:pPr marL="0" lvl="0" indent="0" algn="ctr" rtl="0">
              <a:spcBef>
                <a:spcPts val="0"/>
              </a:spcBef>
              <a:spcAft>
                <a:spcPts val="0"/>
              </a:spcAft>
              <a:buNone/>
            </a:pPr>
            <a:endParaRPr dirty="0"/>
          </a:p>
        </p:txBody>
      </p:sp>
      <p:pic>
        <p:nvPicPr>
          <p:cNvPr id="4" name="Google Shape;120;p14"/>
          <p:cNvPicPr preferRelativeResize="0"/>
          <p:nvPr/>
        </p:nvPicPr>
        <p:blipFill rotWithShape="1">
          <a:blip r:embed="rId3">
            <a:alphaModFix/>
          </a:blip>
          <a:srcRect/>
          <a:stretch/>
        </p:blipFill>
        <p:spPr>
          <a:xfrm>
            <a:off x="271900" y="264025"/>
            <a:ext cx="3225024" cy="69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to do to take advantage of the benefits that the camera offers?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90" y="1741251"/>
            <a:ext cx="6108970" cy="3145682"/>
          </a:xfrm>
          <a:prstGeom prst="rect">
            <a:avLst/>
          </a:prstGeom>
        </p:spPr>
      </p:pic>
    </p:spTree>
    <p:extLst>
      <p:ext uri="{BB962C8B-B14F-4D97-AF65-F5344CB8AC3E}">
        <p14:creationId xmlns:p14="http://schemas.microsoft.com/office/powerpoint/2010/main" val="232512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PROPOSED SOLUTION</a:t>
            </a:r>
            <a:endParaRPr dirty="0"/>
          </a:p>
        </p:txBody>
      </p:sp>
    </p:spTree>
    <p:extLst>
      <p:ext uri="{BB962C8B-B14F-4D97-AF65-F5344CB8AC3E}">
        <p14:creationId xmlns:p14="http://schemas.microsoft.com/office/powerpoint/2010/main" val="228135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flipH="1">
            <a:off x="4991242" y="2417397"/>
            <a:ext cx="2667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IN-STORE CUSTOMER HEATMAP SYSTEM</a:t>
            </a:r>
            <a:endParaRPr dirty="0"/>
          </a:p>
        </p:txBody>
      </p:sp>
      <p:sp>
        <p:nvSpPr>
          <p:cNvPr id="331" name="Google Shape;331;p46"/>
          <p:cNvSpPr txBox="1">
            <a:spLocks noGrp="1"/>
          </p:cNvSpPr>
          <p:nvPr>
            <p:ph type="subTitle" idx="1"/>
          </p:nvPr>
        </p:nvSpPr>
        <p:spPr>
          <a:xfrm>
            <a:off x="1397424" y="2809300"/>
            <a:ext cx="3699869" cy="2054530"/>
          </a:xfrm>
          <a:prstGeom prst="rect">
            <a:avLst/>
          </a:prstGeom>
        </p:spPr>
        <p:txBody>
          <a:bodyPr spcFirstLastPara="1" wrap="square" lIns="91425" tIns="91425" rIns="91425" bIns="91425" anchor="t" anchorCtr="0">
            <a:noAutofit/>
          </a:bodyPr>
          <a:lstStyle/>
          <a:p>
            <a:pPr algn="r"/>
            <a:r>
              <a:rPr lang="en-US" dirty="0"/>
              <a:t>In-Store Customer Heatmap System (ICHS), a Web application where users can view stream videos in the heatmap mode and people detection mode, can know the density of areas, count the number of people ... from there, based on reports, they are able to make changes to improve management effectiveness.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086" y="389669"/>
            <a:ext cx="2380208" cy="2182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Heatmap ?</a:t>
            </a:r>
          </a:p>
        </p:txBody>
      </p:sp>
      <p:pic>
        <p:nvPicPr>
          <p:cNvPr id="1028" name="Picture 4" descr="Káº¿t quáº£ hÃ¬nh áº£nh cho what is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52" y="1343396"/>
            <a:ext cx="4581795" cy="340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3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a:t>
            </a:r>
          </a:p>
        </p:txBody>
      </p:sp>
      <p:pic>
        <p:nvPicPr>
          <p:cNvPr id="2050" name="Picture 2" descr="Káº¿t quáº£ hÃ¬nh áº£nh cho 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38" y="1568416"/>
            <a:ext cx="3754945" cy="3248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áº¿t quáº£ hÃ¬nh áº£nh cho heatmap in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6" y="1568416"/>
            <a:ext cx="3749978"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Heatmap in ICHS </a:t>
            </a:r>
          </a:p>
        </p:txBody>
      </p:sp>
      <p:pic>
        <p:nvPicPr>
          <p:cNvPr id="2052" name="Picture 4" descr="Káº¿t quáº£ hÃ¬nh áº£nh cho heatmap in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68416"/>
            <a:ext cx="4305300" cy="3125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64786" y="1568416"/>
            <a:ext cx="3701375" cy="3117215"/>
          </a:xfrm>
          <a:prstGeom prst="rect">
            <a:avLst/>
          </a:prstGeom>
          <a:noFill/>
          <a:ln>
            <a:noFill/>
          </a:ln>
        </p:spPr>
      </p:pic>
    </p:spTree>
    <p:extLst>
      <p:ext uri="{BB962C8B-B14F-4D97-AF65-F5344CB8AC3E}">
        <p14:creationId xmlns:p14="http://schemas.microsoft.com/office/powerpoint/2010/main" val="4768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Atificial Intelligence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49100" y="1568415"/>
            <a:ext cx="3732990" cy="2811259"/>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868693" y="1568416"/>
            <a:ext cx="3915383" cy="2811259"/>
          </a:xfrm>
          <a:prstGeom prst="rect">
            <a:avLst/>
          </a:prstGeom>
        </p:spPr>
      </p:pic>
    </p:spTree>
    <p:extLst>
      <p:ext uri="{BB962C8B-B14F-4D97-AF65-F5344CB8AC3E}">
        <p14:creationId xmlns:p14="http://schemas.microsoft.com/office/powerpoint/2010/main" val="25326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People Detection</a:t>
            </a:r>
          </a:p>
        </p:txBody>
      </p:sp>
      <p:pic>
        <p:nvPicPr>
          <p:cNvPr id="5122" name="Picture 2" descr="Káº¿t quáº£ hÃ¬nh áº£nh cho counting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41" y="2069391"/>
            <a:ext cx="3599301" cy="22060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áº¿t quáº£ hÃ¬nh áº£nh cho counting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61" y="2164405"/>
            <a:ext cx="3249106" cy="2436830"/>
          </a:xfrm>
          <a:prstGeom prst="rect">
            <a:avLst/>
          </a:prstGeom>
          <a:noFill/>
          <a:ln>
            <a:noFill/>
          </a:ln>
        </p:spPr>
      </p:pic>
      <p:sp>
        <p:nvSpPr>
          <p:cNvPr id="9" name="Rectangle 8"/>
          <p:cNvSpPr/>
          <p:nvPr/>
        </p:nvSpPr>
        <p:spPr>
          <a:xfrm>
            <a:off x="3443591" y="2159540"/>
            <a:ext cx="739303" cy="1556426"/>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p:cNvSpPr/>
          <p:nvPr/>
        </p:nvSpPr>
        <p:spPr>
          <a:xfrm>
            <a:off x="2898843" y="2256817"/>
            <a:ext cx="671208" cy="16050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4869" y="3005846"/>
            <a:ext cx="700391" cy="14980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3234" y="2529191"/>
            <a:ext cx="671209" cy="7490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p:nvPr/>
        </p:nvSpPr>
        <p:spPr>
          <a:xfrm rot="5400000">
            <a:off x="2050488" y="1999184"/>
            <a:ext cx="2658200" cy="238480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COMPETITIVE ADVANTAGE</a:t>
            </a:r>
            <a:endParaRPr/>
          </a:p>
        </p:txBody>
      </p:sp>
      <p:sp>
        <p:nvSpPr>
          <p:cNvPr id="374" name="Google Shape;374;p49"/>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THEM</a:t>
            </a:r>
            <a:endParaRPr/>
          </a:p>
        </p:txBody>
      </p:sp>
      <p:sp>
        <p:nvSpPr>
          <p:cNvPr id="375" name="Google Shape;375;p49"/>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a:t>
            </a:r>
            <a:endParaRPr/>
          </a:p>
        </p:txBody>
      </p:sp>
      <p:sp>
        <p:nvSpPr>
          <p:cNvPr id="376" name="Google Shape;376;p49"/>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p>
            <a:pPr marL="171450" lvl="0" indent="-171450" algn="l">
              <a:buFontTx/>
              <a:buChar char="-"/>
            </a:pPr>
            <a:r>
              <a:rPr lang="en-US" dirty="0"/>
              <a:t>Existing cameras that incorporate these features are often very expensive.</a:t>
            </a:r>
          </a:p>
          <a:p>
            <a:pPr marL="171450" lvl="0" indent="-171450" algn="l">
              <a:buFontTx/>
              <a:buChar char="-"/>
            </a:pPr>
            <a:r>
              <a:rPr lang="en-US" dirty="0"/>
              <a:t>The companies provide similar solutions with very high prices and just suitable for specific camera types</a:t>
            </a:r>
          </a:p>
        </p:txBody>
      </p:sp>
      <p:sp>
        <p:nvSpPr>
          <p:cNvPr id="377" name="Google Shape;377;p49"/>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p>
            <a:pPr marL="0" lvl="0" indent="0"/>
            <a:r>
              <a:rPr lang="en-US" dirty="0"/>
              <a:t>-  Integrates many features and is suitable for many types of cameras, as long as it is an ip camera	</a:t>
            </a:r>
            <a:endParaRPr dirty="0"/>
          </a:p>
        </p:txBody>
      </p:sp>
    </p:spTree>
    <p:extLst>
      <p:ext uri="{BB962C8B-B14F-4D97-AF65-F5344CB8AC3E}">
        <p14:creationId xmlns:p14="http://schemas.microsoft.com/office/powerpoint/2010/main" val="173006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a:t>
            </a:r>
            <a:endParaRPr dirty="0"/>
          </a:p>
        </p:txBody>
      </p:sp>
    </p:spTree>
    <p:extLst>
      <p:ext uri="{BB962C8B-B14F-4D97-AF65-F5344CB8AC3E}">
        <p14:creationId xmlns:p14="http://schemas.microsoft.com/office/powerpoint/2010/main" val="8424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6"/>
        <p:cNvGrpSpPr/>
        <p:nvPr/>
      </p:nvGrpSpPr>
      <p:grpSpPr>
        <a:xfrm>
          <a:off x="0" y="0"/>
          <a:ext cx="0" cy="0"/>
          <a:chOff x="0" y="0"/>
          <a:chExt cx="0" cy="0"/>
        </a:xfrm>
      </p:grpSpPr>
      <p:sp>
        <p:nvSpPr>
          <p:cNvPr id="307" name="Google Shape;307;p4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AGENDA</a:t>
            </a:r>
            <a:endParaRPr dirty="0"/>
          </a:p>
        </p:txBody>
      </p:sp>
      <p:sp>
        <p:nvSpPr>
          <p:cNvPr id="308" name="Google Shape;308;p44"/>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INTRODUCTION</a:t>
            </a:r>
            <a:endParaRPr dirty="0"/>
          </a:p>
        </p:txBody>
      </p:sp>
      <p:sp>
        <p:nvSpPr>
          <p:cNvPr id="310" name="Google Shape;310;p44"/>
          <p:cNvSpPr txBox="1">
            <a:spLocks noGrp="1"/>
          </p:cNvSpPr>
          <p:nvPr>
            <p:ph type="title" idx="9"/>
          </p:nvPr>
        </p:nvSpPr>
        <p:spPr>
          <a:xfrm>
            <a:off x="21281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311" name="Google Shape;311;p44"/>
          <p:cNvSpPr txBox="1">
            <a:spLocks noGrp="1"/>
          </p:cNvSpPr>
          <p:nvPr>
            <p:ph type="ctrTitle" idx="2"/>
          </p:nvPr>
        </p:nvSpPr>
        <p:spPr>
          <a:xfrm>
            <a:off x="4748007"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sp>
        <p:nvSpPr>
          <p:cNvPr id="313" name="Google Shape;313;p44"/>
          <p:cNvSpPr txBox="1">
            <a:spLocks noGrp="1"/>
          </p:cNvSpPr>
          <p:nvPr>
            <p:ph type="title" idx="13"/>
          </p:nvPr>
        </p:nvSpPr>
        <p:spPr>
          <a:xfrm>
            <a:off x="5185707" y="1611479"/>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314" name="Google Shape;314;p44"/>
          <p:cNvSpPr txBox="1">
            <a:spLocks noGrp="1"/>
          </p:cNvSpPr>
          <p:nvPr>
            <p:ph type="ctrTitle" idx="4"/>
          </p:nvPr>
        </p:nvSpPr>
        <p:spPr>
          <a:xfrm>
            <a:off x="3257378" y="204797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sp>
        <p:nvSpPr>
          <p:cNvPr id="316" name="Google Shape;316;p44"/>
          <p:cNvSpPr txBox="1">
            <a:spLocks noGrp="1"/>
          </p:cNvSpPr>
          <p:nvPr>
            <p:ph type="title" idx="14"/>
          </p:nvPr>
        </p:nvSpPr>
        <p:spPr>
          <a:xfrm>
            <a:off x="369510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317" name="Google Shape;317;p44"/>
          <p:cNvSpPr txBox="1">
            <a:spLocks noGrp="1"/>
          </p:cNvSpPr>
          <p:nvPr>
            <p:ph type="ctrTitle" idx="6"/>
          </p:nvPr>
        </p:nvSpPr>
        <p:spPr>
          <a:xfrm>
            <a:off x="4134307" y="3557490"/>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Q&amp;A</a:t>
            </a:r>
            <a:endParaRPr dirty="0"/>
          </a:p>
        </p:txBody>
      </p:sp>
      <p:sp>
        <p:nvSpPr>
          <p:cNvPr id="319" name="Google Shape;319;p44"/>
          <p:cNvSpPr txBox="1">
            <a:spLocks noGrp="1"/>
          </p:cNvSpPr>
          <p:nvPr>
            <p:ph type="title" idx="15"/>
          </p:nvPr>
        </p:nvSpPr>
        <p:spPr>
          <a:xfrm>
            <a:off x="4538507" y="317727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sp>
        <p:nvSpPr>
          <p:cNvPr id="17" name="Google Shape;311;p44"/>
          <p:cNvSpPr txBox="1">
            <a:spLocks/>
          </p:cNvSpPr>
          <p:nvPr/>
        </p:nvSpPr>
        <p:spPr>
          <a:xfrm>
            <a:off x="2414007" y="3576428"/>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FUTURE PLAN</a:t>
            </a:r>
          </a:p>
        </p:txBody>
      </p:sp>
      <p:sp>
        <p:nvSpPr>
          <p:cNvPr id="19" name="Google Shape;310;p44"/>
          <p:cNvSpPr txBox="1">
            <a:spLocks/>
          </p:cNvSpPr>
          <p:nvPr/>
        </p:nvSpPr>
        <p:spPr>
          <a:xfrm>
            <a:off x="2851707" y="3166562"/>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4800"/>
              <a:buFont typeface="Fira Sans Extra Condensed Medium"/>
              <a:buNone/>
              <a:defRPr sz="48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r>
              <a:rPr lang="es" dirty="0"/>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2237117"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389" name="Google Shape;389;p51"/>
          <p:cNvGrpSpPr/>
          <p:nvPr/>
        </p:nvGrpSpPr>
        <p:grpSpPr>
          <a:xfrm>
            <a:off x="749100" y="2336116"/>
            <a:ext cx="1859787" cy="1330693"/>
            <a:chOff x="1781155" y="1973175"/>
            <a:chExt cx="1320676" cy="947759"/>
          </a:xfrm>
        </p:grpSpPr>
        <p:cxnSp>
          <p:nvCxnSpPr>
            <p:cNvPr id="390" name="Google Shape;390;p51"/>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393" name="Google Shape;393;p51"/>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51"/>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1"/>
          <p:cNvSpPr txBox="1">
            <a:spLocks noGrp="1"/>
          </p:cNvSpPr>
          <p:nvPr>
            <p:ph type="ctrTitle" idx="4294967295"/>
          </p:nvPr>
        </p:nvSpPr>
        <p:spPr>
          <a:xfrm>
            <a:off x="896589" y="3604750"/>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lt1"/>
                </a:solidFill>
              </a:rPr>
              <a:t>Camera</a:t>
            </a:r>
            <a:endParaRPr sz="1600" dirty="0"/>
          </a:p>
        </p:txBody>
      </p:sp>
      <p:sp>
        <p:nvSpPr>
          <p:cNvPr id="400" name="Google Shape;400;p51"/>
          <p:cNvSpPr txBox="1">
            <a:spLocks noGrp="1"/>
          </p:cNvSpPr>
          <p:nvPr>
            <p:ph type="subTitle" idx="4294967295"/>
          </p:nvPr>
        </p:nvSpPr>
        <p:spPr>
          <a:xfrm>
            <a:off x="829917" y="406620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100" dirty="0"/>
              <a:t>Camera is an IP camera and have RTSP</a:t>
            </a:r>
            <a:endParaRPr sz="1100" dirty="0"/>
          </a:p>
          <a:p>
            <a:pPr marL="0" lvl="0" indent="0" algn="ctr" rtl="0">
              <a:lnSpc>
                <a:spcPct val="100000"/>
              </a:lnSpc>
              <a:spcBef>
                <a:spcPts val="1600"/>
              </a:spcBef>
              <a:spcAft>
                <a:spcPts val="0"/>
              </a:spcAft>
              <a:buClr>
                <a:schemeClr val="dk1"/>
              </a:buClr>
              <a:buSzPts val="1100"/>
              <a:buFont typeface="Arial"/>
              <a:buNone/>
            </a:pPr>
            <a:endParaRPr sz="1100" dirty="0"/>
          </a:p>
          <a:p>
            <a:pPr marL="0" lvl="0" indent="0" algn="ctr" rtl="0">
              <a:lnSpc>
                <a:spcPct val="100000"/>
              </a:lnSpc>
              <a:spcBef>
                <a:spcPts val="1600"/>
              </a:spcBef>
              <a:spcAft>
                <a:spcPts val="1600"/>
              </a:spcAft>
              <a:buNone/>
            </a:pPr>
            <a:endParaRPr sz="1100" dirty="0"/>
          </a:p>
        </p:txBody>
      </p:sp>
      <p:pic>
        <p:nvPicPr>
          <p:cNvPr id="3" name="Picture 2">
            <a:extLst>
              <a:ext uri="{FF2B5EF4-FFF2-40B4-BE49-F238E27FC236}">
                <a16:creationId xmlns:a16="http://schemas.microsoft.com/office/drawing/2014/main" id="{16DBF8BE-62D6-4D0F-B8AA-6E09CD4E253F}"/>
              </a:ext>
            </a:extLst>
          </p:cNvPr>
          <p:cNvPicPr>
            <a:picLocks noChangeAspect="1"/>
          </p:cNvPicPr>
          <p:nvPr/>
        </p:nvPicPr>
        <p:blipFill>
          <a:blip r:embed="rId3"/>
          <a:stretch>
            <a:fillRect/>
          </a:stretch>
        </p:blipFill>
        <p:spPr>
          <a:xfrm>
            <a:off x="1267671" y="2627167"/>
            <a:ext cx="642192" cy="642192"/>
          </a:xfrm>
          <a:prstGeom prst="rect">
            <a:avLst/>
          </a:prstGeom>
        </p:spPr>
      </p:pic>
      <p:grpSp>
        <p:nvGrpSpPr>
          <p:cNvPr id="64" name="Google Shape;389;p51">
            <a:extLst>
              <a:ext uri="{FF2B5EF4-FFF2-40B4-BE49-F238E27FC236}">
                <a16:creationId xmlns:a16="http://schemas.microsoft.com/office/drawing/2014/main" id="{24046F03-42EE-4247-8204-FFD94E8A2EFA}"/>
              </a:ext>
            </a:extLst>
          </p:cNvPr>
          <p:cNvGrpSpPr/>
          <p:nvPr/>
        </p:nvGrpSpPr>
        <p:grpSpPr>
          <a:xfrm>
            <a:off x="2697170" y="2336116"/>
            <a:ext cx="1859787" cy="1330693"/>
            <a:chOff x="1781155" y="1973175"/>
            <a:chExt cx="1320676" cy="947759"/>
          </a:xfrm>
        </p:grpSpPr>
        <p:cxnSp>
          <p:nvCxnSpPr>
            <p:cNvPr id="65" name="Google Shape;390;p51">
              <a:extLst>
                <a:ext uri="{FF2B5EF4-FFF2-40B4-BE49-F238E27FC236}">
                  <a16:creationId xmlns:a16="http://schemas.microsoft.com/office/drawing/2014/main" id="{96460347-90A2-4A43-B9FB-B24D6660F47C}"/>
                </a:ext>
              </a:extLst>
            </p:cNvPr>
            <p:cNvCxnSpPr>
              <a:cxnSpLocks/>
            </p:cNvCxnSpPr>
            <p:nvPr/>
          </p:nvCxnSpPr>
          <p:spPr>
            <a:xfrm>
              <a:off x="2815692" y="2447051"/>
              <a:ext cx="286139" cy="0"/>
            </a:xfrm>
            <a:prstGeom prst="straightConnector1">
              <a:avLst/>
            </a:prstGeom>
            <a:noFill/>
            <a:ln w="19050" cap="flat" cmpd="sng">
              <a:solidFill>
                <a:srgbClr val="FFFFFF"/>
              </a:solidFill>
              <a:prstDash val="solid"/>
              <a:round/>
              <a:headEnd type="none" w="med" len="med"/>
              <a:tailEnd type="diamond" w="med" len="med"/>
            </a:ln>
          </p:spPr>
        </p:cxnSp>
        <p:sp>
          <p:nvSpPr>
            <p:cNvPr id="66" name="Google Shape;393;p51">
              <a:extLst>
                <a:ext uri="{FF2B5EF4-FFF2-40B4-BE49-F238E27FC236}">
                  <a16:creationId xmlns:a16="http://schemas.microsoft.com/office/drawing/2014/main" id="{97F8537B-4F96-46B7-B331-AA31AD1280B1}"/>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4;p51">
              <a:extLst>
                <a:ext uri="{FF2B5EF4-FFF2-40B4-BE49-F238E27FC236}">
                  <a16:creationId xmlns:a16="http://schemas.microsoft.com/office/drawing/2014/main" id="{334B2D9D-C66F-4261-9B2D-3146E5EC9EBC}"/>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5;p51">
              <a:extLst>
                <a:ext uri="{FF2B5EF4-FFF2-40B4-BE49-F238E27FC236}">
                  <a16:creationId xmlns:a16="http://schemas.microsoft.com/office/drawing/2014/main" id="{649EF9B9-3160-4772-8489-E38A67916E4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96;p51">
              <a:extLst>
                <a:ext uri="{FF2B5EF4-FFF2-40B4-BE49-F238E27FC236}">
                  <a16:creationId xmlns:a16="http://schemas.microsoft.com/office/drawing/2014/main" id="{EBE47D25-420B-42BC-A1B4-6F1C3B9BAEDD}"/>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392;p51">
            <a:extLst>
              <a:ext uri="{FF2B5EF4-FFF2-40B4-BE49-F238E27FC236}">
                <a16:creationId xmlns:a16="http://schemas.microsoft.com/office/drawing/2014/main" id="{9250F75E-469E-4B64-862E-6DBC2B1C395B}"/>
              </a:ext>
            </a:extLst>
          </p:cNvPr>
          <p:cNvSpPr txBox="1">
            <a:spLocks/>
          </p:cNvSpPr>
          <p:nvPr/>
        </p:nvSpPr>
        <p:spPr>
          <a:xfrm>
            <a:off x="2844659" y="3604750"/>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Server</a:t>
            </a:r>
            <a:endParaRPr lang="en-US" sz="1600" dirty="0"/>
          </a:p>
        </p:txBody>
      </p:sp>
      <p:sp>
        <p:nvSpPr>
          <p:cNvPr id="71" name="Google Shape;400;p51">
            <a:extLst>
              <a:ext uri="{FF2B5EF4-FFF2-40B4-BE49-F238E27FC236}">
                <a16:creationId xmlns:a16="http://schemas.microsoft.com/office/drawing/2014/main" id="{6A0C4521-CF1E-4731-9AA3-085581A0587D}"/>
              </a:ext>
            </a:extLst>
          </p:cNvPr>
          <p:cNvSpPr txBox="1">
            <a:spLocks/>
          </p:cNvSpPr>
          <p:nvPr/>
        </p:nvSpPr>
        <p:spPr>
          <a:xfrm>
            <a:off x="2777987" y="4066200"/>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None/>
            </a:pPr>
            <a:r>
              <a:rPr lang="en-US" altLang="ja-JP" sz="1100" dirty="0"/>
              <a:t>Asynchronous </a:t>
            </a:r>
            <a:r>
              <a:rPr lang="en-US" sz="1100" dirty="0"/>
              <a:t> Server which get image from camera and analysis image</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sp>
        <p:nvSpPr>
          <p:cNvPr id="73" name="Google Shape;391;p51">
            <a:extLst>
              <a:ext uri="{FF2B5EF4-FFF2-40B4-BE49-F238E27FC236}">
                <a16:creationId xmlns:a16="http://schemas.microsoft.com/office/drawing/2014/main" id="{77896262-AEBD-4FAF-89CB-678264432711}"/>
              </a:ext>
            </a:extLst>
          </p:cNvPr>
          <p:cNvSpPr txBox="1">
            <a:spLocks/>
          </p:cNvSpPr>
          <p:nvPr/>
        </p:nvSpPr>
        <p:spPr>
          <a:xfrm>
            <a:off x="2971174" y="2684826"/>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Server</a:t>
            </a:r>
          </a:p>
        </p:txBody>
      </p:sp>
      <p:grpSp>
        <p:nvGrpSpPr>
          <p:cNvPr id="74" name="Google Shape;389;p51">
            <a:extLst>
              <a:ext uri="{FF2B5EF4-FFF2-40B4-BE49-F238E27FC236}">
                <a16:creationId xmlns:a16="http://schemas.microsoft.com/office/drawing/2014/main" id="{AB86D043-2293-48F9-A4E1-5905ACD87171}"/>
              </a:ext>
            </a:extLst>
          </p:cNvPr>
          <p:cNvGrpSpPr/>
          <p:nvPr/>
        </p:nvGrpSpPr>
        <p:grpSpPr>
          <a:xfrm>
            <a:off x="4642034" y="2336111"/>
            <a:ext cx="1542608" cy="1330693"/>
            <a:chOff x="1781155" y="1973175"/>
            <a:chExt cx="1095440" cy="947759"/>
          </a:xfrm>
        </p:grpSpPr>
        <p:sp>
          <p:nvSpPr>
            <p:cNvPr id="76" name="Google Shape;393;p51">
              <a:extLst>
                <a:ext uri="{FF2B5EF4-FFF2-40B4-BE49-F238E27FC236}">
                  <a16:creationId xmlns:a16="http://schemas.microsoft.com/office/drawing/2014/main" id="{3D754938-8DB6-4677-A369-C6F432DD744E}"/>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4;p51">
              <a:extLst>
                <a:ext uri="{FF2B5EF4-FFF2-40B4-BE49-F238E27FC236}">
                  <a16:creationId xmlns:a16="http://schemas.microsoft.com/office/drawing/2014/main" id="{C56AD913-1041-4771-9965-E835886D91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5;p51">
              <a:extLst>
                <a:ext uri="{FF2B5EF4-FFF2-40B4-BE49-F238E27FC236}">
                  <a16:creationId xmlns:a16="http://schemas.microsoft.com/office/drawing/2014/main" id="{8CB3CE56-3491-499F-B736-C7FC3918EDA4}"/>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96;p51">
              <a:extLst>
                <a:ext uri="{FF2B5EF4-FFF2-40B4-BE49-F238E27FC236}">
                  <a16:creationId xmlns:a16="http://schemas.microsoft.com/office/drawing/2014/main" id="{EE742B2D-009A-46F2-94D7-B6900BC60EF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92;p51">
            <a:extLst>
              <a:ext uri="{FF2B5EF4-FFF2-40B4-BE49-F238E27FC236}">
                <a16:creationId xmlns:a16="http://schemas.microsoft.com/office/drawing/2014/main" id="{662F1DC0-A02F-4F7B-97BE-DE34B0B9ACCE}"/>
              </a:ext>
            </a:extLst>
          </p:cNvPr>
          <p:cNvSpPr txBox="1">
            <a:spLocks/>
          </p:cNvSpPr>
          <p:nvPr/>
        </p:nvSpPr>
        <p:spPr>
          <a:xfrm>
            <a:off x="4789523" y="3604745"/>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Browser</a:t>
            </a:r>
            <a:endParaRPr lang="en-US" sz="1600" dirty="0"/>
          </a:p>
        </p:txBody>
      </p:sp>
      <p:sp>
        <p:nvSpPr>
          <p:cNvPr id="81" name="Google Shape;400;p51">
            <a:extLst>
              <a:ext uri="{FF2B5EF4-FFF2-40B4-BE49-F238E27FC236}">
                <a16:creationId xmlns:a16="http://schemas.microsoft.com/office/drawing/2014/main" id="{6AE7E602-6704-42B2-BB1D-448AE95F8939}"/>
              </a:ext>
            </a:extLst>
          </p:cNvPr>
          <p:cNvSpPr txBox="1">
            <a:spLocks/>
          </p:cNvSpPr>
          <p:nvPr/>
        </p:nvSpPr>
        <p:spPr>
          <a:xfrm>
            <a:off x="4722851" y="4066195"/>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Browser get stream from server and display report</a:t>
            </a:r>
          </a:p>
          <a:p>
            <a:pPr marL="0" indent="0" algn="ctr">
              <a:lnSpc>
                <a:spcPct val="100000"/>
              </a:lnSpc>
              <a:spcBef>
                <a:spcPts val="1600"/>
              </a:spcBef>
              <a:buClr>
                <a:schemeClr val="dk1"/>
              </a:buClr>
              <a:buSzPts val="1100"/>
              <a:buFont typeface="Arial"/>
              <a:buNone/>
            </a:pPr>
            <a:endParaRPr lang="en-US" sz="1100" dirty="0"/>
          </a:p>
          <a:p>
            <a:pPr marL="0" indent="0" algn="ctr">
              <a:lnSpc>
                <a:spcPct val="100000"/>
              </a:lnSpc>
              <a:spcBef>
                <a:spcPts val="1600"/>
              </a:spcBef>
              <a:spcAft>
                <a:spcPts val="1600"/>
              </a:spcAft>
              <a:buFont typeface="Roboto Condensed Light"/>
              <a:buNone/>
            </a:pPr>
            <a:endParaRPr lang="en-US" sz="1100" dirty="0"/>
          </a:p>
        </p:txBody>
      </p:sp>
      <p:pic>
        <p:nvPicPr>
          <p:cNvPr id="1034" name="Picture 10">
            <a:extLst>
              <a:ext uri="{FF2B5EF4-FFF2-40B4-BE49-F238E27FC236}">
                <a16:creationId xmlns:a16="http://schemas.microsoft.com/office/drawing/2014/main" id="{1FEE595E-7979-47FB-8AAB-A27CD1724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103" y="2684821"/>
            <a:ext cx="645564" cy="645564"/>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oogle Shape;389;p51">
            <a:extLst>
              <a:ext uri="{FF2B5EF4-FFF2-40B4-BE49-F238E27FC236}">
                <a16:creationId xmlns:a16="http://schemas.microsoft.com/office/drawing/2014/main" id="{4E0DBAF1-BC1E-4087-AF00-26F09BEED6AD}"/>
              </a:ext>
            </a:extLst>
          </p:cNvPr>
          <p:cNvGrpSpPr/>
          <p:nvPr/>
        </p:nvGrpSpPr>
        <p:grpSpPr>
          <a:xfrm>
            <a:off x="6316040" y="2326482"/>
            <a:ext cx="2019084" cy="1330693"/>
            <a:chOff x="1477564" y="1973175"/>
            <a:chExt cx="1399031" cy="947759"/>
          </a:xfrm>
        </p:grpSpPr>
        <p:cxnSp>
          <p:nvCxnSpPr>
            <p:cNvPr id="87" name="Google Shape;390;p51">
              <a:extLst>
                <a:ext uri="{FF2B5EF4-FFF2-40B4-BE49-F238E27FC236}">
                  <a16:creationId xmlns:a16="http://schemas.microsoft.com/office/drawing/2014/main" id="{DB0271B9-8A36-4427-867C-3E09981A3046}"/>
                </a:ext>
              </a:extLst>
            </p:cNvPr>
            <p:cNvCxnSpPr>
              <a:cxnSpLocks/>
            </p:cNvCxnSpPr>
            <p:nvPr/>
          </p:nvCxnSpPr>
          <p:spPr>
            <a:xfrm flipH="1">
              <a:off x="1477564" y="2452217"/>
              <a:ext cx="323635" cy="5166"/>
            </a:xfrm>
            <a:prstGeom prst="straightConnector1">
              <a:avLst/>
            </a:prstGeom>
            <a:noFill/>
            <a:ln w="19050" cap="flat" cmpd="sng">
              <a:solidFill>
                <a:srgbClr val="FFFFFF"/>
              </a:solidFill>
              <a:prstDash val="solid"/>
              <a:round/>
              <a:headEnd type="none" w="med" len="med"/>
              <a:tailEnd type="diamond" w="med" len="med"/>
            </a:ln>
          </p:spPr>
        </p:cxnSp>
        <p:sp>
          <p:nvSpPr>
            <p:cNvPr id="88" name="Google Shape;393;p51">
              <a:extLst>
                <a:ext uri="{FF2B5EF4-FFF2-40B4-BE49-F238E27FC236}">
                  <a16:creationId xmlns:a16="http://schemas.microsoft.com/office/drawing/2014/main" id="{487797EA-9E34-4901-8A4C-F6177F736538}"/>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4;p51">
              <a:extLst>
                <a:ext uri="{FF2B5EF4-FFF2-40B4-BE49-F238E27FC236}">
                  <a16:creationId xmlns:a16="http://schemas.microsoft.com/office/drawing/2014/main" id="{1424EFD4-E145-4137-B64D-F01DE3186AE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5;p51">
              <a:extLst>
                <a:ext uri="{FF2B5EF4-FFF2-40B4-BE49-F238E27FC236}">
                  <a16:creationId xmlns:a16="http://schemas.microsoft.com/office/drawing/2014/main" id="{45A7AA24-28F1-4DD6-990F-E59CDAD97E8E}"/>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96;p51">
              <a:extLst>
                <a:ext uri="{FF2B5EF4-FFF2-40B4-BE49-F238E27FC236}">
                  <a16:creationId xmlns:a16="http://schemas.microsoft.com/office/drawing/2014/main" id="{38862A52-71BF-4EBD-A013-8419206EF7F7}"/>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 name="Google Shape;392;p51">
            <a:extLst>
              <a:ext uri="{FF2B5EF4-FFF2-40B4-BE49-F238E27FC236}">
                <a16:creationId xmlns:a16="http://schemas.microsoft.com/office/drawing/2014/main" id="{AACB1FD4-2950-4698-817E-040F1703F8D1}"/>
              </a:ext>
            </a:extLst>
          </p:cNvPr>
          <p:cNvSpPr txBox="1">
            <a:spLocks/>
          </p:cNvSpPr>
          <p:nvPr/>
        </p:nvSpPr>
        <p:spPr>
          <a:xfrm>
            <a:off x="6901671" y="3595116"/>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API</a:t>
            </a:r>
            <a:endParaRPr lang="en-US" sz="1600" dirty="0"/>
          </a:p>
        </p:txBody>
      </p:sp>
      <p:sp>
        <p:nvSpPr>
          <p:cNvPr id="93" name="Google Shape;400;p51">
            <a:extLst>
              <a:ext uri="{FF2B5EF4-FFF2-40B4-BE49-F238E27FC236}">
                <a16:creationId xmlns:a16="http://schemas.microsoft.com/office/drawing/2014/main" id="{EEC5CADC-ABCC-4FAD-8A42-2DB6326E06FC}"/>
              </a:ext>
            </a:extLst>
          </p:cNvPr>
          <p:cNvSpPr txBox="1">
            <a:spLocks/>
          </p:cNvSpPr>
          <p:nvPr/>
        </p:nvSpPr>
        <p:spPr>
          <a:xfrm>
            <a:off x="6834999" y="4056566"/>
            <a:ext cx="1381200" cy="10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buClr>
                <a:schemeClr val="dk1"/>
              </a:buClr>
              <a:buSzPts val="1100"/>
              <a:buFont typeface="Arial"/>
              <a:buNone/>
            </a:pPr>
            <a:r>
              <a:rPr lang="en-US" sz="1100" dirty="0"/>
              <a:t>Get data from Server and analysis data to make report</a:t>
            </a:r>
          </a:p>
        </p:txBody>
      </p:sp>
      <p:sp>
        <p:nvSpPr>
          <p:cNvPr id="94" name="Google Shape;391;p51">
            <a:extLst>
              <a:ext uri="{FF2B5EF4-FFF2-40B4-BE49-F238E27FC236}">
                <a16:creationId xmlns:a16="http://schemas.microsoft.com/office/drawing/2014/main" id="{41B9199A-3742-4691-82D7-71DCDCE9B357}"/>
              </a:ext>
            </a:extLst>
          </p:cNvPr>
          <p:cNvSpPr txBox="1">
            <a:spLocks/>
          </p:cNvSpPr>
          <p:nvPr/>
        </p:nvSpPr>
        <p:spPr>
          <a:xfrm>
            <a:off x="7028186" y="2675192"/>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API</a:t>
            </a:r>
          </a:p>
        </p:txBody>
      </p:sp>
      <p:grpSp>
        <p:nvGrpSpPr>
          <p:cNvPr id="41" name="Google Shape;389;p51">
            <a:extLst>
              <a:ext uri="{FF2B5EF4-FFF2-40B4-BE49-F238E27FC236}">
                <a16:creationId xmlns:a16="http://schemas.microsoft.com/office/drawing/2014/main" id="{C31B1C96-493C-4839-80F8-66027AA9FD46}"/>
              </a:ext>
            </a:extLst>
          </p:cNvPr>
          <p:cNvGrpSpPr/>
          <p:nvPr/>
        </p:nvGrpSpPr>
        <p:grpSpPr>
          <a:xfrm>
            <a:off x="4120177" y="489330"/>
            <a:ext cx="2662933" cy="1959684"/>
            <a:chOff x="1446121" y="1973175"/>
            <a:chExt cx="1765508" cy="1301902"/>
          </a:xfrm>
        </p:grpSpPr>
        <p:cxnSp>
          <p:nvCxnSpPr>
            <p:cNvPr id="42" name="Google Shape;390;p51">
              <a:extLst>
                <a:ext uri="{FF2B5EF4-FFF2-40B4-BE49-F238E27FC236}">
                  <a16:creationId xmlns:a16="http://schemas.microsoft.com/office/drawing/2014/main" id="{E8AFC594-BACE-487B-9713-FB755A21C24F}"/>
                </a:ext>
              </a:extLst>
            </p:cNvPr>
            <p:cNvCxnSpPr>
              <a:cxnSpLocks/>
            </p:cNvCxnSpPr>
            <p:nvPr/>
          </p:nvCxnSpPr>
          <p:spPr>
            <a:xfrm flipV="1">
              <a:off x="1446121" y="2873873"/>
              <a:ext cx="366476" cy="401204"/>
            </a:xfrm>
            <a:prstGeom prst="straightConnector1">
              <a:avLst/>
            </a:prstGeom>
            <a:noFill/>
            <a:ln w="19050" cap="flat" cmpd="sng">
              <a:solidFill>
                <a:srgbClr val="FFFFFF"/>
              </a:solidFill>
              <a:prstDash val="solid"/>
              <a:round/>
              <a:headEnd type="none" w="med" len="med"/>
              <a:tailEnd type="diamond" w="med" len="med"/>
            </a:ln>
          </p:spPr>
        </p:cxnSp>
        <p:sp>
          <p:nvSpPr>
            <p:cNvPr id="43" name="Google Shape;393;p51">
              <a:extLst>
                <a:ext uri="{FF2B5EF4-FFF2-40B4-BE49-F238E27FC236}">
                  <a16:creationId xmlns:a16="http://schemas.microsoft.com/office/drawing/2014/main" id="{E54F45FA-ABBE-4D17-8954-A823A9E2938C}"/>
                </a:ext>
              </a:extLst>
            </p:cNvPr>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4;p51">
              <a:extLst>
                <a:ext uri="{FF2B5EF4-FFF2-40B4-BE49-F238E27FC236}">
                  <a16:creationId xmlns:a16="http://schemas.microsoft.com/office/drawing/2014/main" id="{A7089128-E9FD-4F80-A832-A000BED9E339}"/>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5;p51">
              <a:extLst>
                <a:ext uri="{FF2B5EF4-FFF2-40B4-BE49-F238E27FC236}">
                  <a16:creationId xmlns:a16="http://schemas.microsoft.com/office/drawing/2014/main" id="{F5436785-D748-4D26-8633-9FB73135C9CF}"/>
                </a:ext>
              </a:extLst>
            </p:cNvPr>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6;p51">
              <a:extLst>
                <a:ext uri="{FF2B5EF4-FFF2-40B4-BE49-F238E27FC236}">
                  <a16:creationId xmlns:a16="http://schemas.microsoft.com/office/drawing/2014/main" id="{4D7DDA0C-C281-44A8-B4EC-5BC52D50B2D2}"/>
                </a:ext>
              </a:extLst>
            </p:cNvPr>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3" name="Google Shape;390;p51">
              <a:extLst>
                <a:ext uri="{FF2B5EF4-FFF2-40B4-BE49-F238E27FC236}">
                  <a16:creationId xmlns:a16="http://schemas.microsoft.com/office/drawing/2014/main" id="{3E6E05A7-37CD-45B2-AAE8-7B7F7E252D05}"/>
                </a:ext>
              </a:extLst>
            </p:cNvPr>
            <p:cNvCxnSpPr>
              <a:cxnSpLocks/>
            </p:cNvCxnSpPr>
            <p:nvPr/>
          </p:nvCxnSpPr>
          <p:spPr>
            <a:xfrm flipH="1" flipV="1">
              <a:off x="2842043" y="2863446"/>
              <a:ext cx="369586" cy="411631"/>
            </a:xfrm>
            <a:prstGeom prst="straightConnector1">
              <a:avLst/>
            </a:prstGeom>
            <a:noFill/>
            <a:ln w="19050" cap="flat" cmpd="sng">
              <a:solidFill>
                <a:srgbClr val="FFFFFF"/>
              </a:solidFill>
              <a:prstDash val="solid"/>
              <a:round/>
              <a:headEnd type="none" w="med" len="med"/>
              <a:tailEnd type="diamond" w="med" len="med"/>
            </a:ln>
          </p:spPr>
        </p:cxnSp>
      </p:grpSp>
      <p:sp>
        <p:nvSpPr>
          <p:cNvPr id="47" name="Google Shape;392;p51">
            <a:extLst>
              <a:ext uri="{FF2B5EF4-FFF2-40B4-BE49-F238E27FC236}">
                <a16:creationId xmlns:a16="http://schemas.microsoft.com/office/drawing/2014/main" id="{F10C0CE1-F37F-4D48-87B7-344C791A3B7E}"/>
              </a:ext>
            </a:extLst>
          </p:cNvPr>
          <p:cNvSpPr txBox="1">
            <a:spLocks/>
          </p:cNvSpPr>
          <p:nvPr/>
        </p:nvSpPr>
        <p:spPr>
          <a:xfrm>
            <a:off x="4825093" y="1758302"/>
            <a:ext cx="124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1600" dirty="0">
                <a:solidFill>
                  <a:schemeClr val="lt1"/>
                </a:solidFill>
              </a:rPr>
              <a:t>Database</a:t>
            </a:r>
            <a:endParaRPr lang="en-US" sz="1600" dirty="0"/>
          </a:p>
        </p:txBody>
      </p:sp>
      <p:sp>
        <p:nvSpPr>
          <p:cNvPr id="49" name="Google Shape;391;p51">
            <a:extLst>
              <a:ext uri="{FF2B5EF4-FFF2-40B4-BE49-F238E27FC236}">
                <a16:creationId xmlns:a16="http://schemas.microsoft.com/office/drawing/2014/main" id="{9A2B7B92-2926-46A6-B334-4A5352566762}"/>
              </a:ext>
            </a:extLst>
          </p:cNvPr>
          <p:cNvSpPr txBox="1">
            <a:spLocks/>
          </p:cNvSpPr>
          <p:nvPr/>
        </p:nvSpPr>
        <p:spPr>
          <a:xfrm>
            <a:off x="4954342" y="911825"/>
            <a:ext cx="994540" cy="5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US" sz="2400" dirty="0"/>
              <a:t>DB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33919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System</a:t>
            </a:r>
            <a:endParaRPr dirty="0"/>
          </a:p>
        </p:txBody>
      </p:sp>
      <p:pic>
        <p:nvPicPr>
          <p:cNvPr id="5" name="Picture 4">
            <a:extLst>
              <a:ext uri="{FF2B5EF4-FFF2-40B4-BE49-F238E27FC236}">
                <a16:creationId xmlns:a16="http://schemas.microsoft.com/office/drawing/2014/main" id="{5243A76C-D54B-4751-BCAB-FAB4120E3941}"/>
              </a:ext>
            </a:extLst>
          </p:cNvPr>
          <p:cNvPicPr>
            <a:picLocks noChangeAspect="1"/>
          </p:cNvPicPr>
          <p:nvPr/>
        </p:nvPicPr>
        <p:blipFill>
          <a:blip r:embed="rId3"/>
          <a:stretch>
            <a:fillRect/>
          </a:stretch>
        </p:blipFill>
        <p:spPr>
          <a:xfrm>
            <a:off x="4388460" y="474355"/>
            <a:ext cx="4500563" cy="1905000"/>
          </a:xfrm>
          <a:prstGeom prst="rect">
            <a:avLst/>
          </a:prstGeom>
        </p:spPr>
      </p:pic>
      <p:pic>
        <p:nvPicPr>
          <p:cNvPr id="11" name="Picture 10">
            <a:extLst>
              <a:ext uri="{FF2B5EF4-FFF2-40B4-BE49-F238E27FC236}">
                <a16:creationId xmlns:a16="http://schemas.microsoft.com/office/drawing/2014/main" id="{1D91BCD0-3BD1-451E-976E-EC6FBF6D50EA}"/>
              </a:ext>
            </a:extLst>
          </p:cNvPr>
          <p:cNvPicPr>
            <a:picLocks noChangeAspect="1"/>
          </p:cNvPicPr>
          <p:nvPr/>
        </p:nvPicPr>
        <p:blipFill>
          <a:blip r:embed="rId4"/>
          <a:stretch>
            <a:fillRect/>
          </a:stretch>
        </p:blipFill>
        <p:spPr>
          <a:xfrm>
            <a:off x="4815150" y="2028860"/>
            <a:ext cx="2614350" cy="1470572"/>
          </a:xfrm>
          <a:prstGeom prst="rect">
            <a:avLst/>
          </a:prstGeom>
        </p:spPr>
      </p:pic>
      <p:pic>
        <p:nvPicPr>
          <p:cNvPr id="13" name="Picture 12">
            <a:extLst>
              <a:ext uri="{FF2B5EF4-FFF2-40B4-BE49-F238E27FC236}">
                <a16:creationId xmlns:a16="http://schemas.microsoft.com/office/drawing/2014/main" id="{0683CBA0-5ED9-481A-8AD4-FD3046972318}"/>
              </a:ext>
            </a:extLst>
          </p:cNvPr>
          <p:cNvPicPr>
            <a:picLocks noChangeAspect="1"/>
          </p:cNvPicPr>
          <p:nvPr/>
        </p:nvPicPr>
        <p:blipFill>
          <a:blip r:embed="rId5"/>
          <a:stretch>
            <a:fillRect/>
          </a:stretch>
        </p:blipFill>
        <p:spPr>
          <a:xfrm>
            <a:off x="4733742" y="3234044"/>
            <a:ext cx="3809998" cy="1904999"/>
          </a:xfrm>
          <a:prstGeom prst="rect">
            <a:avLst/>
          </a:prstGeom>
        </p:spPr>
      </p:pic>
      <p:pic>
        <p:nvPicPr>
          <p:cNvPr id="16" name="Picture 15">
            <a:extLst>
              <a:ext uri="{FF2B5EF4-FFF2-40B4-BE49-F238E27FC236}">
                <a16:creationId xmlns:a16="http://schemas.microsoft.com/office/drawing/2014/main" id="{0E9300A1-D5BF-4A98-B3B9-B886BE14DFF2}"/>
              </a:ext>
            </a:extLst>
          </p:cNvPr>
          <p:cNvPicPr>
            <a:picLocks noChangeAspect="1"/>
          </p:cNvPicPr>
          <p:nvPr/>
        </p:nvPicPr>
        <p:blipFill>
          <a:blip r:embed="rId6"/>
          <a:stretch>
            <a:fillRect/>
          </a:stretch>
        </p:blipFill>
        <p:spPr>
          <a:xfrm>
            <a:off x="7203154" y="1987766"/>
            <a:ext cx="2070347" cy="1552760"/>
          </a:xfrm>
          <a:prstGeom prst="rect">
            <a:avLst/>
          </a:prstGeom>
        </p:spPr>
      </p:pic>
      <p:pic>
        <p:nvPicPr>
          <p:cNvPr id="3" name="Picture 2">
            <a:extLst>
              <a:ext uri="{FF2B5EF4-FFF2-40B4-BE49-F238E27FC236}">
                <a16:creationId xmlns:a16="http://schemas.microsoft.com/office/drawing/2014/main" id="{2DA15D52-0869-4A29-8850-755D2FDA7550}"/>
              </a:ext>
            </a:extLst>
          </p:cNvPr>
          <p:cNvPicPr>
            <a:picLocks noChangeAspect="1"/>
          </p:cNvPicPr>
          <p:nvPr/>
        </p:nvPicPr>
        <p:blipFill>
          <a:blip r:embed="rId7"/>
          <a:stretch>
            <a:fillRect/>
          </a:stretch>
        </p:blipFill>
        <p:spPr>
          <a:xfrm>
            <a:off x="415132" y="-4457"/>
            <a:ext cx="4105265" cy="5143500"/>
          </a:xfrm>
          <a:prstGeom prst="rect">
            <a:avLst/>
          </a:prstGeom>
        </p:spPr>
      </p:pic>
    </p:spTree>
    <p:extLst>
      <p:ext uri="{BB962C8B-B14F-4D97-AF65-F5344CB8AC3E}">
        <p14:creationId xmlns:p14="http://schemas.microsoft.com/office/powerpoint/2010/main" val="3800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 Worker</a:t>
            </a:r>
            <a:endParaRPr dirty="0"/>
          </a:p>
        </p:txBody>
      </p:sp>
      <p:pic>
        <p:nvPicPr>
          <p:cNvPr id="5" name="Picture 4">
            <a:extLst>
              <a:ext uri="{FF2B5EF4-FFF2-40B4-BE49-F238E27FC236}">
                <a16:creationId xmlns:a16="http://schemas.microsoft.com/office/drawing/2014/main" id="{D78D60B9-5F4F-402D-BF65-26EB8DD22AD6}"/>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F70E4849-5D5C-4E34-8AD8-736881853483}"/>
              </a:ext>
            </a:extLst>
          </p:cNvPr>
          <p:cNvPicPr>
            <a:picLocks noChangeAspect="1"/>
          </p:cNvPicPr>
          <p:nvPr/>
        </p:nvPicPr>
        <p:blipFill>
          <a:blip r:embed="rId4"/>
          <a:stretch>
            <a:fillRect/>
          </a:stretch>
        </p:blipFill>
        <p:spPr>
          <a:xfrm>
            <a:off x="4961193" y="2775055"/>
            <a:ext cx="2192256" cy="2192256"/>
          </a:xfrm>
          <a:prstGeom prst="rect">
            <a:avLst/>
          </a:prstGeom>
        </p:spPr>
      </p:pic>
      <p:sp>
        <p:nvSpPr>
          <p:cNvPr id="8" name="TextBox 7">
            <a:extLst>
              <a:ext uri="{FF2B5EF4-FFF2-40B4-BE49-F238E27FC236}">
                <a16:creationId xmlns:a16="http://schemas.microsoft.com/office/drawing/2014/main" id="{91FF4CDB-1ACA-4248-9CD7-EF9963DF66D7}"/>
              </a:ext>
            </a:extLst>
          </p:cNvPr>
          <p:cNvSpPr txBox="1"/>
          <p:nvPr/>
        </p:nvSpPr>
        <p:spPr>
          <a:xfrm>
            <a:off x="7244434" y="2702285"/>
            <a:ext cx="1749197" cy="1077218"/>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1600" dirty="0">
                <a:solidFill>
                  <a:schemeClr val="bg1"/>
                </a:solidFill>
              </a:rPr>
              <a:t>IP Camera</a:t>
            </a:r>
          </a:p>
          <a:p>
            <a:pPr marL="285750" indent="-285750">
              <a:buFont typeface="Wingdings" panose="05000000000000000000" pitchFamily="2" charset="2"/>
              <a:buChar char="ü"/>
            </a:pPr>
            <a:r>
              <a:rPr kumimoji="1" lang="en-US" altLang="ja-JP" sz="1600" dirty="0">
                <a:solidFill>
                  <a:schemeClr val="bg1"/>
                </a:solidFill>
              </a:rPr>
              <a:t>Can NAT Port</a:t>
            </a:r>
          </a:p>
          <a:p>
            <a:pPr marL="285750" indent="-285750">
              <a:buFont typeface="Wingdings" panose="05000000000000000000" pitchFamily="2" charset="2"/>
              <a:buChar char="ü"/>
            </a:pPr>
            <a:r>
              <a:rPr kumimoji="1" lang="en-US" altLang="ja-JP" sz="1600" dirty="0">
                <a:solidFill>
                  <a:schemeClr val="bg1"/>
                </a:solidFill>
              </a:rPr>
              <a:t>Have RTSP</a:t>
            </a:r>
          </a:p>
          <a:p>
            <a:endParaRPr kumimoji="1" lang="ja-JP" altLang="en-US" sz="1600" dirty="0">
              <a:solidFill>
                <a:schemeClr val="bg1"/>
              </a:solidFill>
            </a:endParaRPr>
          </a:p>
        </p:txBody>
      </p:sp>
      <p:pic>
        <p:nvPicPr>
          <p:cNvPr id="3" name="Picture 2">
            <a:extLst>
              <a:ext uri="{FF2B5EF4-FFF2-40B4-BE49-F238E27FC236}">
                <a16:creationId xmlns:a16="http://schemas.microsoft.com/office/drawing/2014/main" id="{0FDAB191-97FE-4F04-91CB-21CDFF394F39}"/>
              </a:ext>
            </a:extLst>
          </p:cNvPr>
          <p:cNvPicPr>
            <a:picLocks noChangeAspect="1"/>
          </p:cNvPicPr>
          <p:nvPr/>
        </p:nvPicPr>
        <p:blipFill>
          <a:blip r:embed="rId5"/>
          <a:stretch>
            <a:fillRect/>
          </a:stretch>
        </p:blipFill>
        <p:spPr>
          <a:xfrm>
            <a:off x="4961193" y="1004341"/>
            <a:ext cx="1364105" cy="1364105"/>
          </a:xfrm>
          <a:prstGeom prst="rect">
            <a:avLst/>
          </a:prstGeom>
        </p:spPr>
      </p:pic>
      <p:pic>
        <p:nvPicPr>
          <p:cNvPr id="7" name="Picture 6">
            <a:extLst>
              <a:ext uri="{FF2B5EF4-FFF2-40B4-BE49-F238E27FC236}">
                <a16:creationId xmlns:a16="http://schemas.microsoft.com/office/drawing/2014/main" id="{E4A6E6E4-73D5-4C3F-9E63-A316547F0ED2}"/>
              </a:ext>
            </a:extLst>
          </p:cNvPr>
          <p:cNvPicPr>
            <a:picLocks noChangeAspect="1"/>
          </p:cNvPicPr>
          <p:nvPr/>
        </p:nvPicPr>
        <p:blipFill>
          <a:blip r:embed="rId6"/>
          <a:stretch>
            <a:fillRect/>
          </a:stretch>
        </p:blipFill>
        <p:spPr>
          <a:xfrm>
            <a:off x="6887980" y="1079291"/>
            <a:ext cx="2158583" cy="1214203"/>
          </a:xfrm>
          <a:prstGeom prst="rect">
            <a:avLst/>
          </a:prstGeom>
        </p:spPr>
      </p:pic>
      <p:sp>
        <p:nvSpPr>
          <p:cNvPr id="9" name="Arrow: Right 8">
            <a:extLst>
              <a:ext uri="{FF2B5EF4-FFF2-40B4-BE49-F238E27FC236}">
                <a16:creationId xmlns:a16="http://schemas.microsoft.com/office/drawing/2014/main" id="{6336112B-1EC9-4441-9795-2613F3962D59}"/>
              </a:ext>
            </a:extLst>
          </p:cNvPr>
          <p:cNvSpPr/>
          <p:nvPr/>
        </p:nvSpPr>
        <p:spPr>
          <a:xfrm>
            <a:off x="6408294" y="1514005"/>
            <a:ext cx="348861" cy="34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TextBox 10">
            <a:extLst>
              <a:ext uri="{FF2B5EF4-FFF2-40B4-BE49-F238E27FC236}">
                <a16:creationId xmlns:a16="http://schemas.microsoft.com/office/drawing/2014/main" id="{304426ED-993A-456A-AA18-3C9EAB5FE5E9}"/>
              </a:ext>
            </a:extLst>
          </p:cNvPr>
          <p:cNvSpPr txBox="1"/>
          <p:nvPr/>
        </p:nvSpPr>
        <p:spPr>
          <a:xfrm>
            <a:off x="4803740" y="2441215"/>
            <a:ext cx="4699417" cy="461665"/>
          </a:xfrm>
          <a:prstGeom prst="rect">
            <a:avLst/>
          </a:prstGeom>
          <a:noFill/>
        </p:spPr>
        <p:txBody>
          <a:bodyPr wrap="square" rtlCol="0">
            <a:spAutoFit/>
          </a:bodyPr>
          <a:lstStyle/>
          <a:p>
            <a:r>
              <a:rPr lang="en-US" altLang="ja-JP" sz="1200" b="1" dirty="0">
                <a:solidFill>
                  <a:schemeClr val="bg1"/>
                </a:solidFill>
              </a:rPr>
              <a:t>Dome </a:t>
            </a:r>
            <a:r>
              <a:rPr lang="en-US" altLang="ja-JP" sz="1200" b="1" dirty="0" err="1">
                <a:solidFill>
                  <a:schemeClr val="bg1"/>
                </a:solidFill>
              </a:rPr>
              <a:t>hồng</a:t>
            </a:r>
            <a:r>
              <a:rPr lang="en-US" altLang="ja-JP" sz="1200" b="1" dirty="0">
                <a:solidFill>
                  <a:schemeClr val="bg1"/>
                </a:solidFill>
              </a:rPr>
              <a:t> </a:t>
            </a:r>
            <a:r>
              <a:rPr lang="en-US" altLang="ja-JP" sz="1200" b="1" dirty="0" err="1">
                <a:solidFill>
                  <a:schemeClr val="bg1"/>
                </a:solidFill>
              </a:rPr>
              <a:t>ngoại</a:t>
            </a:r>
            <a:r>
              <a:rPr lang="en-US" altLang="ja-JP" sz="1200" b="1" dirty="0">
                <a:solidFill>
                  <a:schemeClr val="bg1"/>
                </a:solidFill>
              </a:rPr>
              <a:t> 2.0 Megapixel HIKVISION DS-2CD1121-I</a:t>
            </a:r>
            <a:br>
              <a:rPr lang="en-US" altLang="ja-JP" sz="1200" dirty="0">
                <a:solidFill>
                  <a:schemeClr val="bg1"/>
                </a:solidFill>
              </a:rPr>
            </a:br>
            <a:endParaRPr kumimoji="1" lang="ja-JP" altLang="en-US" sz="1200" dirty="0">
              <a:solidFill>
                <a:schemeClr val="bg1"/>
              </a:solidFill>
            </a:endParaRPr>
          </a:p>
        </p:txBody>
      </p:sp>
    </p:spTree>
    <p:extLst>
      <p:ext uri="{BB962C8B-B14F-4D97-AF65-F5344CB8AC3E}">
        <p14:creationId xmlns:p14="http://schemas.microsoft.com/office/powerpoint/2010/main" val="5417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Worker</a:t>
            </a:r>
            <a:endParaRPr dirty="0"/>
          </a:p>
        </p:txBody>
      </p:sp>
      <p:pic>
        <p:nvPicPr>
          <p:cNvPr id="8" name="Picture 7">
            <a:extLst>
              <a:ext uri="{FF2B5EF4-FFF2-40B4-BE49-F238E27FC236}">
                <a16:creationId xmlns:a16="http://schemas.microsoft.com/office/drawing/2014/main" id="{F63063CB-D4F5-4C29-9D6F-A9561F714549}"/>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E3B80189-92BE-48FD-A066-D4F0C5001932}"/>
              </a:ext>
            </a:extLst>
          </p:cNvPr>
          <p:cNvPicPr>
            <a:picLocks noChangeAspect="1"/>
          </p:cNvPicPr>
          <p:nvPr/>
        </p:nvPicPr>
        <p:blipFill>
          <a:blip r:embed="rId4"/>
          <a:stretch>
            <a:fillRect/>
          </a:stretch>
        </p:blipFill>
        <p:spPr>
          <a:xfrm>
            <a:off x="4529335" y="2792055"/>
            <a:ext cx="1897892" cy="1897892"/>
          </a:xfrm>
          <a:prstGeom prst="rect">
            <a:avLst/>
          </a:prstGeom>
        </p:spPr>
      </p:pic>
      <p:sp>
        <p:nvSpPr>
          <p:cNvPr id="4" name="TextBox 3">
            <a:extLst>
              <a:ext uri="{FF2B5EF4-FFF2-40B4-BE49-F238E27FC236}">
                <a16:creationId xmlns:a16="http://schemas.microsoft.com/office/drawing/2014/main" id="{5F5C2943-9108-43AF-8B58-739454DD9CAA}"/>
              </a:ext>
            </a:extLst>
          </p:cNvPr>
          <p:cNvSpPr txBox="1"/>
          <p:nvPr/>
        </p:nvSpPr>
        <p:spPr>
          <a:xfrm>
            <a:off x="6427227" y="2792055"/>
            <a:ext cx="2580295" cy="738664"/>
          </a:xfrm>
          <a:prstGeom prst="rect">
            <a:avLst/>
          </a:prstGeom>
          <a:noFill/>
        </p:spPr>
        <p:txBody>
          <a:bodyPr wrap="square" rtlCol="0">
            <a:spAutoFit/>
          </a:bodyPr>
          <a:lstStyle/>
          <a:p>
            <a:r>
              <a:rPr kumimoji="1" lang="en-US" altLang="ja-JP" dirty="0">
                <a:solidFill>
                  <a:schemeClr val="bg1"/>
                </a:solidFill>
              </a:rPr>
              <a:t>CODEC (Compressor/Decompressor) by MJPG </a:t>
            </a:r>
            <a:endParaRPr kumimoji="1" lang="ja-JP" altLang="en-US" dirty="0">
              <a:solidFill>
                <a:schemeClr val="bg1"/>
              </a:solidFill>
            </a:endParaRPr>
          </a:p>
        </p:txBody>
      </p:sp>
      <p:pic>
        <p:nvPicPr>
          <p:cNvPr id="6" name="Picture 5">
            <a:extLst>
              <a:ext uri="{FF2B5EF4-FFF2-40B4-BE49-F238E27FC236}">
                <a16:creationId xmlns:a16="http://schemas.microsoft.com/office/drawing/2014/main" id="{22F7CC23-1E3E-4FB3-AC04-BB36F8A3EFD7}"/>
              </a:ext>
            </a:extLst>
          </p:cNvPr>
          <p:cNvPicPr>
            <a:picLocks noChangeAspect="1"/>
          </p:cNvPicPr>
          <p:nvPr/>
        </p:nvPicPr>
        <p:blipFill>
          <a:blip r:embed="rId5"/>
          <a:stretch>
            <a:fillRect/>
          </a:stretch>
        </p:blipFill>
        <p:spPr>
          <a:xfrm>
            <a:off x="4817130" y="852046"/>
            <a:ext cx="3066758" cy="1758462"/>
          </a:xfrm>
          <a:prstGeom prst="rect">
            <a:avLst/>
          </a:prstGeom>
        </p:spPr>
      </p:pic>
    </p:spTree>
    <p:extLst>
      <p:ext uri="{BB962C8B-B14F-4D97-AF65-F5344CB8AC3E}">
        <p14:creationId xmlns:p14="http://schemas.microsoft.com/office/powerpoint/2010/main" val="11486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Worker</a:t>
            </a:r>
            <a:endParaRPr dirty="0"/>
          </a:p>
        </p:txBody>
      </p:sp>
      <p:pic>
        <p:nvPicPr>
          <p:cNvPr id="3" name="Picture 2">
            <a:extLst>
              <a:ext uri="{FF2B5EF4-FFF2-40B4-BE49-F238E27FC236}">
                <a16:creationId xmlns:a16="http://schemas.microsoft.com/office/drawing/2014/main" id="{F4405247-62FD-4E82-A0DA-BE58515ACA5F}"/>
              </a:ext>
            </a:extLst>
          </p:cNvPr>
          <p:cNvPicPr>
            <a:picLocks noChangeAspect="1"/>
          </p:cNvPicPr>
          <p:nvPr/>
        </p:nvPicPr>
        <p:blipFill>
          <a:blip r:embed="rId3"/>
          <a:stretch>
            <a:fillRect/>
          </a:stretch>
        </p:blipFill>
        <p:spPr>
          <a:xfrm>
            <a:off x="424070" y="0"/>
            <a:ext cx="4105265" cy="5143500"/>
          </a:xfrm>
          <a:prstGeom prst="rect">
            <a:avLst/>
          </a:prstGeom>
        </p:spPr>
      </p:pic>
      <p:pic>
        <p:nvPicPr>
          <p:cNvPr id="4" name="Picture 3">
            <a:extLst>
              <a:ext uri="{FF2B5EF4-FFF2-40B4-BE49-F238E27FC236}">
                <a16:creationId xmlns:a16="http://schemas.microsoft.com/office/drawing/2014/main" id="{79286913-5EB3-4C96-B57A-2124983221AD}"/>
              </a:ext>
            </a:extLst>
          </p:cNvPr>
          <p:cNvPicPr>
            <a:picLocks noChangeAspect="1"/>
          </p:cNvPicPr>
          <p:nvPr/>
        </p:nvPicPr>
        <p:blipFill>
          <a:blip r:embed="rId4"/>
          <a:stretch>
            <a:fillRect/>
          </a:stretch>
        </p:blipFill>
        <p:spPr>
          <a:xfrm>
            <a:off x="4994385" y="883993"/>
            <a:ext cx="1609725" cy="1933575"/>
          </a:xfrm>
          <a:prstGeom prst="rect">
            <a:avLst/>
          </a:prstGeom>
        </p:spPr>
      </p:pic>
      <p:pic>
        <p:nvPicPr>
          <p:cNvPr id="6" name="Picture 5">
            <a:extLst>
              <a:ext uri="{FF2B5EF4-FFF2-40B4-BE49-F238E27FC236}">
                <a16:creationId xmlns:a16="http://schemas.microsoft.com/office/drawing/2014/main" id="{660DFFBA-D3C2-4348-8C2C-C60FEB1A13BC}"/>
              </a:ext>
            </a:extLst>
          </p:cNvPr>
          <p:cNvPicPr>
            <a:picLocks noChangeAspect="1"/>
          </p:cNvPicPr>
          <p:nvPr/>
        </p:nvPicPr>
        <p:blipFill>
          <a:blip r:embed="rId5"/>
          <a:stretch>
            <a:fillRect/>
          </a:stretch>
        </p:blipFill>
        <p:spPr>
          <a:xfrm>
            <a:off x="4994385" y="3031061"/>
            <a:ext cx="3320846" cy="1839877"/>
          </a:xfrm>
          <a:prstGeom prst="rect">
            <a:avLst/>
          </a:prstGeom>
        </p:spPr>
      </p:pic>
      <p:pic>
        <p:nvPicPr>
          <p:cNvPr id="8" name="Picture 7">
            <a:extLst>
              <a:ext uri="{FF2B5EF4-FFF2-40B4-BE49-F238E27FC236}">
                <a16:creationId xmlns:a16="http://schemas.microsoft.com/office/drawing/2014/main" id="{1539A759-1899-4623-820F-0274C27F1307}"/>
              </a:ext>
            </a:extLst>
          </p:cNvPr>
          <p:cNvPicPr>
            <a:picLocks noChangeAspect="1"/>
          </p:cNvPicPr>
          <p:nvPr/>
        </p:nvPicPr>
        <p:blipFill>
          <a:blip r:embed="rId6"/>
          <a:stretch>
            <a:fillRect/>
          </a:stretch>
        </p:blipFill>
        <p:spPr>
          <a:xfrm>
            <a:off x="6654808" y="1083969"/>
            <a:ext cx="2317646" cy="1733599"/>
          </a:xfrm>
          <a:prstGeom prst="rect">
            <a:avLst/>
          </a:prstGeom>
        </p:spPr>
      </p:pic>
    </p:spTree>
    <p:extLst>
      <p:ext uri="{BB962C8B-B14F-4D97-AF65-F5344CB8AC3E}">
        <p14:creationId xmlns:p14="http://schemas.microsoft.com/office/powerpoint/2010/main" val="327929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Faster-RCNN API</a:t>
            </a:r>
            <a:endParaRPr dirty="0"/>
          </a:p>
        </p:txBody>
      </p:sp>
      <p:pic>
        <p:nvPicPr>
          <p:cNvPr id="9" name="Picture 8">
            <a:extLst>
              <a:ext uri="{FF2B5EF4-FFF2-40B4-BE49-F238E27FC236}">
                <a16:creationId xmlns:a16="http://schemas.microsoft.com/office/drawing/2014/main" id="{8D209BFE-664A-46A7-8B0F-3C0EF0DA195B}"/>
              </a:ext>
            </a:extLst>
          </p:cNvPr>
          <p:cNvPicPr>
            <a:picLocks noChangeAspect="1"/>
          </p:cNvPicPr>
          <p:nvPr/>
        </p:nvPicPr>
        <p:blipFill>
          <a:blip r:embed="rId3"/>
          <a:stretch>
            <a:fillRect/>
          </a:stretch>
        </p:blipFill>
        <p:spPr>
          <a:xfrm>
            <a:off x="749100" y="1276403"/>
            <a:ext cx="3416174" cy="1591937"/>
          </a:xfrm>
          <a:prstGeom prst="rect">
            <a:avLst/>
          </a:prstGeom>
        </p:spPr>
      </p:pic>
      <p:pic>
        <p:nvPicPr>
          <p:cNvPr id="11" name="Picture 10">
            <a:extLst>
              <a:ext uri="{FF2B5EF4-FFF2-40B4-BE49-F238E27FC236}">
                <a16:creationId xmlns:a16="http://schemas.microsoft.com/office/drawing/2014/main" id="{3A28B45D-16F0-4D3C-812E-EF26D675DA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46550" y="836075"/>
            <a:ext cx="2315391" cy="1985090"/>
          </a:xfrm>
          <a:prstGeom prst="rect">
            <a:avLst/>
          </a:prstGeom>
          <a:noFill/>
          <a:ln>
            <a:noFill/>
          </a:ln>
        </p:spPr>
      </p:pic>
      <p:pic>
        <p:nvPicPr>
          <p:cNvPr id="12" name="Picture 11" descr="HÃ¬nh áº£nh">
            <a:extLst>
              <a:ext uri="{FF2B5EF4-FFF2-40B4-BE49-F238E27FC236}">
                <a16:creationId xmlns:a16="http://schemas.microsoft.com/office/drawing/2014/main" id="{00D99155-CD78-49BC-B9F7-4B27069E437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19720" y="3023361"/>
            <a:ext cx="6331879" cy="1883009"/>
          </a:xfrm>
          <a:prstGeom prst="rect">
            <a:avLst/>
          </a:prstGeom>
          <a:noFill/>
          <a:ln>
            <a:noFill/>
          </a:ln>
        </p:spPr>
      </p:pic>
    </p:spTree>
    <p:extLst>
      <p:ext uri="{BB962C8B-B14F-4D97-AF65-F5344CB8AC3E}">
        <p14:creationId xmlns:p14="http://schemas.microsoft.com/office/powerpoint/2010/main" val="602215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Draw Heatmap</a:t>
            </a:r>
            <a:endParaRPr dirty="0"/>
          </a:p>
        </p:txBody>
      </p:sp>
      <p:pic>
        <p:nvPicPr>
          <p:cNvPr id="7" name="Picture 6">
            <a:extLst>
              <a:ext uri="{FF2B5EF4-FFF2-40B4-BE49-F238E27FC236}">
                <a16:creationId xmlns:a16="http://schemas.microsoft.com/office/drawing/2014/main" id="{63A5F8A2-41FC-4301-AE82-D16F1D268B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84395" y="199805"/>
            <a:ext cx="1272540" cy="1272540"/>
          </a:xfrm>
          <a:prstGeom prst="rect">
            <a:avLst/>
          </a:prstGeom>
          <a:noFill/>
          <a:ln>
            <a:noFill/>
          </a:ln>
        </p:spPr>
      </p:pic>
      <p:pic>
        <p:nvPicPr>
          <p:cNvPr id="8" name="Picture 7">
            <a:extLst>
              <a:ext uri="{FF2B5EF4-FFF2-40B4-BE49-F238E27FC236}">
                <a16:creationId xmlns:a16="http://schemas.microsoft.com/office/drawing/2014/main" id="{D112499C-D3CD-4549-A661-40595FB485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7833" y="4250141"/>
            <a:ext cx="4557709" cy="381000"/>
          </a:xfrm>
          <a:prstGeom prst="rect">
            <a:avLst/>
          </a:prstGeom>
          <a:noFill/>
          <a:ln>
            <a:noFill/>
          </a:ln>
        </p:spPr>
      </p:pic>
      <p:pic>
        <p:nvPicPr>
          <p:cNvPr id="10" name="Picture 9">
            <a:extLst>
              <a:ext uri="{FF2B5EF4-FFF2-40B4-BE49-F238E27FC236}">
                <a16:creationId xmlns:a16="http://schemas.microsoft.com/office/drawing/2014/main" id="{58951636-5C30-41F6-98EA-17F26E6BA4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02544" y="1892419"/>
            <a:ext cx="2268537" cy="1239022"/>
          </a:xfrm>
          <a:prstGeom prst="rect">
            <a:avLst/>
          </a:prstGeom>
          <a:noFill/>
          <a:ln>
            <a:noFill/>
          </a:ln>
        </p:spPr>
      </p:pic>
      <p:sp>
        <p:nvSpPr>
          <p:cNvPr id="2" name="Arrow: Right 1">
            <a:extLst>
              <a:ext uri="{FF2B5EF4-FFF2-40B4-BE49-F238E27FC236}">
                <a16:creationId xmlns:a16="http://schemas.microsoft.com/office/drawing/2014/main" id="{2C4EC52D-2D84-4A91-A68E-8B8289887836}"/>
              </a:ext>
            </a:extLst>
          </p:cNvPr>
          <p:cNvSpPr/>
          <p:nvPr/>
        </p:nvSpPr>
        <p:spPr>
          <a:xfrm>
            <a:off x="2148805" y="2457891"/>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3">
            <a:extLst>
              <a:ext uri="{FF2B5EF4-FFF2-40B4-BE49-F238E27FC236}">
                <a16:creationId xmlns:a16="http://schemas.microsoft.com/office/drawing/2014/main" id="{DCFD4DCD-28F8-4509-84F7-1E06C43F1FED}"/>
              </a:ext>
            </a:extLst>
          </p:cNvPr>
          <p:cNvPicPr>
            <a:picLocks noChangeAspect="1"/>
          </p:cNvPicPr>
          <p:nvPr/>
        </p:nvPicPr>
        <p:blipFill>
          <a:blip r:embed="rId6"/>
          <a:stretch>
            <a:fillRect/>
          </a:stretch>
        </p:blipFill>
        <p:spPr>
          <a:xfrm>
            <a:off x="3206402" y="1909709"/>
            <a:ext cx="2028526" cy="1286846"/>
          </a:xfrm>
          <a:prstGeom prst="rect">
            <a:avLst/>
          </a:prstGeom>
        </p:spPr>
      </p:pic>
      <p:sp>
        <p:nvSpPr>
          <p:cNvPr id="13" name="Arrow: Right 12">
            <a:extLst>
              <a:ext uri="{FF2B5EF4-FFF2-40B4-BE49-F238E27FC236}">
                <a16:creationId xmlns:a16="http://schemas.microsoft.com/office/drawing/2014/main" id="{9F6E986E-AD69-4FCA-864A-32638A316D06}"/>
              </a:ext>
            </a:extLst>
          </p:cNvPr>
          <p:cNvSpPr/>
          <p:nvPr/>
        </p:nvSpPr>
        <p:spPr>
          <a:xfrm>
            <a:off x="5522336" y="2457891"/>
            <a:ext cx="544261" cy="227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 name="Picture 13">
            <a:extLst>
              <a:ext uri="{FF2B5EF4-FFF2-40B4-BE49-F238E27FC236}">
                <a16:creationId xmlns:a16="http://schemas.microsoft.com/office/drawing/2014/main" id="{733DB5BC-4A09-4155-A37A-C24663360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193411" y="3457857"/>
            <a:ext cx="2363090" cy="1239022"/>
          </a:xfrm>
          <a:prstGeom prst="rect">
            <a:avLst/>
          </a:prstGeom>
          <a:noFill/>
          <a:ln>
            <a:noFill/>
          </a:ln>
        </p:spPr>
      </p:pic>
      <p:sp>
        <p:nvSpPr>
          <p:cNvPr id="5" name="Arrow: Down 4">
            <a:extLst>
              <a:ext uri="{FF2B5EF4-FFF2-40B4-BE49-F238E27FC236}">
                <a16:creationId xmlns:a16="http://schemas.microsoft.com/office/drawing/2014/main" id="{10235BE1-78C5-42A5-A46E-97331D5DF3AE}"/>
              </a:ext>
            </a:extLst>
          </p:cNvPr>
          <p:cNvSpPr/>
          <p:nvPr/>
        </p:nvSpPr>
        <p:spPr>
          <a:xfrm>
            <a:off x="7207158" y="3293245"/>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FF027FFE-A295-4E32-B99E-5464FC03468D}"/>
              </a:ext>
            </a:extLst>
          </p:cNvPr>
          <p:cNvSpPr txBox="1"/>
          <p:nvPr/>
        </p:nvSpPr>
        <p:spPr>
          <a:xfrm>
            <a:off x="492659" y="3841111"/>
            <a:ext cx="14093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Color Heatmap</a:t>
            </a:r>
            <a:endParaRPr kumimoji="1" lang="ja-JP" altLang="en-US" sz="1800" dirty="0">
              <a:solidFill>
                <a:schemeClr val="bg1"/>
              </a:solidFill>
              <a:latin typeface="Squada One" panose="020B0600070205080204" charset="0"/>
            </a:endParaRPr>
          </a:p>
        </p:txBody>
      </p:sp>
      <p:sp>
        <p:nvSpPr>
          <p:cNvPr id="21" name="TextBox 20">
            <a:extLst>
              <a:ext uri="{FF2B5EF4-FFF2-40B4-BE49-F238E27FC236}">
                <a16:creationId xmlns:a16="http://schemas.microsoft.com/office/drawing/2014/main" id="{0A9E8120-1AA6-4251-BC6A-5E04F9DBDB82}"/>
              </a:ext>
            </a:extLst>
          </p:cNvPr>
          <p:cNvSpPr txBox="1"/>
          <p:nvPr/>
        </p:nvSpPr>
        <p:spPr>
          <a:xfrm>
            <a:off x="587499" y="3268940"/>
            <a:ext cx="145905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TensorFlow API</a:t>
            </a:r>
            <a:endParaRPr kumimoji="1" lang="ja-JP" altLang="en-US" sz="1800" dirty="0">
              <a:solidFill>
                <a:schemeClr val="bg1"/>
              </a:solidFill>
              <a:latin typeface="Squada One" panose="020B0600070205080204" charset="0"/>
            </a:endParaRPr>
          </a:p>
        </p:txBody>
      </p:sp>
      <p:sp>
        <p:nvSpPr>
          <p:cNvPr id="22" name="TextBox 21">
            <a:extLst>
              <a:ext uri="{FF2B5EF4-FFF2-40B4-BE49-F238E27FC236}">
                <a16:creationId xmlns:a16="http://schemas.microsoft.com/office/drawing/2014/main" id="{FB2F8D3E-7F2C-4882-A105-F5024BA521ED}"/>
              </a:ext>
            </a:extLst>
          </p:cNvPr>
          <p:cNvSpPr txBox="1"/>
          <p:nvPr/>
        </p:nvSpPr>
        <p:spPr>
          <a:xfrm>
            <a:off x="2795435" y="3297469"/>
            <a:ext cx="2850460"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Draw Dot in TensorFlow's result</a:t>
            </a:r>
            <a:endParaRPr kumimoji="1" lang="ja-JP" altLang="en-US" sz="1800" dirty="0">
              <a:solidFill>
                <a:schemeClr val="bg1"/>
              </a:solidFill>
              <a:latin typeface="Squada One" panose="020B0600070205080204" charset="0"/>
            </a:endParaRPr>
          </a:p>
        </p:txBody>
      </p:sp>
      <p:pic>
        <p:nvPicPr>
          <p:cNvPr id="6" name="Picture 5">
            <a:extLst>
              <a:ext uri="{FF2B5EF4-FFF2-40B4-BE49-F238E27FC236}">
                <a16:creationId xmlns:a16="http://schemas.microsoft.com/office/drawing/2014/main" id="{647CE800-8B37-4686-9B8A-993DAF0995A2}"/>
              </a:ext>
            </a:extLst>
          </p:cNvPr>
          <p:cNvPicPr>
            <a:picLocks noChangeAspect="1"/>
          </p:cNvPicPr>
          <p:nvPr/>
        </p:nvPicPr>
        <p:blipFill>
          <a:blip r:embed="rId8"/>
          <a:stretch>
            <a:fillRect/>
          </a:stretch>
        </p:blipFill>
        <p:spPr>
          <a:xfrm>
            <a:off x="719420" y="1917935"/>
            <a:ext cx="1149900" cy="1229818"/>
          </a:xfrm>
          <a:prstGeom prst="rect">
            <a:avLst/>
          </a:prstGeom>
        </p:spPr>
      </p:pic>
      <p:sp>
        <p:nvSpPr>
          <p:cNvPr id="17" name="TextBox 16">
            <a:extLst>
              <a:ext uri="{FF2B5EF4-FFF2-40B4-BE49-F238E27FC236}">
                <a16:creationId xmlns:a16="http://schemas.microsoft.com/office/drawing/2014/main" id="{8ADF1387-CF0A-4DAB-B781-68AD1E4EB686}"/>
              </a:ext>
            </a:extLst>
          </p:cNvPr>
          <p:cNvSpPr txBox="1"/>
          <p:nvPr/>
        </p:nvSpPr>
        <p:spPr>
          <a:xfrm>
            <a:off x="5055542" y="651409"/>
            <a:ext cx="466794" cy="369332"/>
          </a:xfrm>
          <a:prstGeom prst="rect">
            <a:avLst/>
          </a:prstGeom>
          <a:noFill/>
        </p:spPr>
        <p:txBody>
          <a:bodyPr wrap="none" rtlCol="0">
            <a:spAutoFit/>
          </a:bodyPr>
          <a:lstStyle/>
          <a:p>
            <a:r>
              <a:rPr kumimoji="1" lang="en-US" altLang="ja-JP" sz="1800" dirty="0">
                <a:solidFill>
                  <a:schemeClr val="bg1"/>
                </a:solidFill>
                <a:latin typeface="Squada One" panose="020B0600070205080204" charset="0"/>
              </a:rPr>
              <a:t>Dot</a:t>
            </a:r>
            <a:endParaRPr kumimoji="1" lang="ja-JP" altLang="en-US" sz="1800" dirty="0">
              <a:solidFill>
                <a:schemeClr val="bg1"/>
              </a:solidFill>
              <a:latin typeface="Squada One" panose="020B0600070205080204" charset="0"/>
            </a:endParaRPr>
          </a:p>
        </p:txBody>
      </p:sp>
      <p:sp>
        <p:nvSpPr>
          <p:cNvPr id="18" name="Arrow: Down 17">
            <a:extLst>
              <a:ext uri="{FF2B5EF4-FFF2-40B4-BE49-F238E27FC236}">
                <a16:creationId xmlns:a16="http://schemas.microsoft.com/office/drawing/2014/main" id="{FB42F837-B13B-46E0-B5B3-DA7C4E1ECD2D}"/>
              </a:ext>
            </a:extLst>
          </p:cNvPr>
          <p:cNvSpPr/>
          <p:nvPr/>
        </p:nvSpPr>
        <p:spPr>
          <a:xfrm>
            <a:off x="4091011" y="1520813"/>
            <a:ext cx="259308" cy="320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26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Streaming</a:t>
            </a:r>
            <a:endParaRPr dirty="0"/>
          </a:p>
        </p:txBody>
      </p:sp>
      <p:pic>
        <p:nvPicPr>
          <p:cNvPr id="8" name="Picture 7">
            <a:extLst>
              <a:ext uri="{FF2B5EF4-FFF2-40B4-BE49-F238E27FC236}">
                <a16:creationId xmlns:a16="http://schemas.microsoft.com/office/drawing/2014/main" id="{2FD9A385-CC15-4C7A-A2B5-267606F27AD3}"/>
              </a:ext>
            </a:extLst>
          </p:cNvPr>
          <p:cNvPicPr>
            <a:picLocks noChangeAspect="1"/>
          </p:cNvPicPr>
          <p:nvPr/>
        </p:nvPicPr>
        <p:blipFill>
          <a:blip r:embed="rId3"/>
          <a:stretch>
            <a:fillRect/>
          </a:stretch>
        </p:blipFill>
        <p:spPr>
          <a:xfrm>
            <a:off x="424070" y="0"/>
            <a:ext cx="4105265" cy="5143500"/>
          </a:xfrm>
          <a:prstGeom prst="rect">
            <a:avLst/>
          </a:prstGeom>
        </p:spPr>
      </p:pic>
      <p:pic>
        <p:nvPicPr>
          <p:cNvPr id="3" name="Picture 2">
            <a:extLst>
              <a:ext uri="{FF2B5EF4-FFF2-40B4-BE49-F238E27FC236}">
                <a16:creationId xmlns:a16="http://schemas.microsoft.com/office/drawing/2014/main" id="{9FD70DF0-F71F-41F3-9825-C59A8BB760AC}"/>
              </a:ext>
            </a:extLst>
          </p:cNvPr>
          <p:cNvPicPr>
            <a:picLocks noChangeAspect="1"/>
          </p:cNvPicPr>
          <p:nvPr/>
        </p:nvPicPr>
        <p:blipFill>
          <a:blip r:embed="rId4"/>
          <a:stretch>
            <a:fillRect/>
          </a:stretch>
        </p:blipFill>
        <p:spPr>
          <a:xfrm>
            <a:off x="4664540" y="3435508"/>
            <a:ext cx="4120561" cy="1473444"/>
          </a:xfrm>
          <a:prstGeom prst="rect">
            <a:avLst/>
          </a:prstGeom>
        </p:spPr>
      </p:pic>
      <p:pic>
        <p:nvPicPr>
          <p:cNvPr id="5" name="Picture 4">
            <a:extLst>
              <a:ext uri="{FF2B5EF4-FFF2-40B4-BE49-F238E27FC236}">
                <a16:creationId xmlns:a16="http://schemas.microsoft.com/office/drawing/2014/main" id="{B3A3ACDB-3677-485F-A339-4995B3FD1AE5}"/>
              </a:ext>
            </a:extLst>
          </p:cNvPr>
          <p:cNvPicPr>
            <a:picLocks noChangeAspect="1"/>
          </p:cNvPicPr>
          <p:nvPr/>
        </p:nvPicPr>
        <p:blipFill>
          <a:blip r:embed="rId5"/>
          <a:stretch>
            <a:fillRect/>
          </a:stretch>
        </p:blipFill>
        <p:spPr>
          <a:xfrm>
            <a:off x="5318278" y="791308"/>
            <a:ext cx="2859307" cy="2576146"/>
          </a:xfrm>
          <a:prstGeom prst="rect">
            <a:avLst/>
          </a:prstGeom>
        </p:spPr>
      </p:pic>
    </p:spTree>
    <p:extLst>
      <p:ext uri="{BB962C8B-B14F-4D97-AF65-F5344CB8AC3E}">
        <p14:creationId xmlns:p14="http://schemas.microsoft.com/office/powerpoint/2010/main" val="67416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ctrTitle"/>
          </p:nvPr>
        </p:nvSpPr>
        <p:spPr>
          <a:xfrm flipH="1">
            <a:off x="5089187" y="0"/>
            <a:ext cx="3029846"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Server</a:t>
            </a:r>
            <a:endParaRPr dirty="0"/>
          </a:p>
        </p:txBody>
      </p:sp>
      <p:pic>
        <p:nvPicPr>
          <p:cNvPr id="6" name="Picture 5">
            <a:extLst>
              <a:ext uri="{FF2B5EF4-FFF2-40B4-BE49-F238E27FC236}">
                <a16:creationId xmlns:a16="http://schemas.microsoft.com/office/drawing/2014/main" id="{69C678E1-DA52-403A-B6F6-D036235465FE}"/>
              </a:ext>
            </a:extLst>
          </p:cNvPr>
          <p:cNvPicPr>
            <a:picLocks noChangeAspect="1"/>
          </p:cNvPicPr>
          <p:nvPr/>
        </p:nvPicPr>
        <p:blipFill>
          <a:blip r:embed="rId3"/>
          <a:stretch>
            <a:fillRect/>
          </a:stretch>
        </p:blipFill>
        <p:spPr>
          <a:xfrm>
            <a:off x="424070" y="0"/>
            <a:ext cx="4107399" cy="5143500"/>
          </a:xfrm>
          <a:prstGeom prst="rect">
            <a:avLst/>
          </a:prstGeom>
        </p:spPr>
      </p:pic>
    </p:spTree>
    <p:extLst>
      <p:ext uri="{BB962C8B-B14F-4D97-AF65-F5344CB8AC3E}">
        <p14:creationId xmlns:p14="http://schemas.microsoft.com/office/powerpoint/2010/main" val="946019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Google Shape;494;p54">
            <a:extLst>
              <a:ext uri="{FF2B5EF4-FFF2-40B4-BE49-F238E27FC236}">
                <a16:creationId xmlns:a16="http://schemas.microsoft.com/office/drawing/2014/main" id="{CBD89923-78DD-441A-8E5E-C228A9B617F2}"/>
              </a:ext>
            </a:extLst>
          </p:cNvPr>
          <p:cNvSpPr txBox="1">
            <a:spLocks noGrp="1"/>
          </p:cNvSpPr>
          <p:nvPr>
            <p:ph type="ctrTitle"/>
          </p:nvPr>
        </p:nvSpPr>
        <p:spPr>
          <a:xfrm flipH="1">
            <a:off x="2253171" y="103260"/>
            <a:ext cx="19584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DEMO</a:t>
            </a:r>
            <a:endParaRPr sz="4000" dirty="0"/>
          </a:p>
        </p:txBody>
      </p:sp>
      <p:grpSp>
        <p:nvGrpSpPr>
          <p:cNvPr id="7" name="Google Shape;495;p54">
            <a:extLst>
              <a:ext uri="{FF2B5EF4-FFF2-40B4-BE49-F238E27FC236}">
                <a16:creationId xmlns:a16="http://schemas.microsoft.com/office/drawing/2014/main" id="{6E1DF992-C91E-45C1-9E91-D7BE5C425DD8}"/>
              </a:ext>
            </a:extLst>
          </p:cNvPr>
          <p:cNvGrpSpPr/>
          <p:nvPr/>
        </p:nvGrpSpPr>
        <p:grpSpPr>
          <a:xfrm>
            <a:off x="2050815" y="1576300"/>
            <a:ext cx="1958400" cy="2006811"/>
            <a:chOff x="-3137650" y="2067900"/>
            <a:chExt cx="291450" cy="256775"/>
          </a:xfrm>
        </p:grpSpPr>
        <p:sp>
          <p:nvSpPr>
            <p:cNvPr id="8" name="Google Shape;496;p54">
              <a:extLst>
                <a:ext uri="{FF2B5EF4-FFF2-40B4-BE49-F238E27FC236}">
                  <a16:creationId xmlns:a16="http://schemas.microsoft.com/office/drawing/2014/main" id="{CBB19095-AFF7-42CA-ACBA-BC8F32EABA7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7;p54">
              <a:extLst>
                <a:ext uri="{FF2B5EF4-FFF2-40B4-BE49-F238E27FC236}">
                  <a16:creationId xmlns:a16="http://schemas.microsoft.com/office/drawing/2014/main" id="{1C193000-F8C1-4DC5-A038-0643D7D3AA48}"/>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54">
              <a:extLst>
                <a:ext uri="{FF2B5EF4-FFF2-40B4-BE49-F238E27FC236}">
                  <a16:creationId xmlns:a16="http://schemas.microsoft.com/office/drawing/2014/main" id="{30775463-BBC4-473D-8EFA-CA35F4C0E217}"/>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99;p54">
            <a:extLst>
              <a:ext uri="{FF2B5EF4-FFF2-40B4-BE49-F238E27FC236}">
                <a16:creationId xmlns:a16="http://schemas.microsoft.com/office/drawing/2014/main" id="{0FC9820D-4FA3-4AE1-8307-0D92E2590534}"/>
              </a:ext>
            </a:extLst>
          </p:cNvPr>
          <p:cNvSpPr txBox="1"/>
          <p:nvPr/>
        </p:nvSpPr>
        <p:spPr>
          <a:xfrm>
            <a:off x="4704869" y="1663989"/>
            <a:ext cx="4439131" cy="1794828"/>
          </a:xfrm>
          <a:prstGeom prst="rect">
            <a:avLst/>
          </a:prstGeom>
          <a:noFill/>
          <a:ln>
            <a:noFill/>
          </a:ln>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Stream Camera</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Preview Heatmap</a:t>
            </a:r>
          </a:p>
          <a:p>
            <a:pPr marL="457200" lvl="0" indent="-457200">
              <a:buFont typeface="Wingdings" panose="05000000000000000000" pitchFamily="2" charset="2"/>
              <a:buChar char="Ø"/>
            </a:pPr>
            <a:r>
              <a:rPr lang="en-US" altLang="ja-JP" sz="3200" dirty="0">
                <a:solidFill>
                  <a:schemeClr val="bg1"/>
                </a:solidFill>
                <a:latin typeface="Squada One" panose="020B0600070205080204" charset="0"/>
              </a:rPr>
              <a:t>View Statistic</a:t>
            </a:r>
          </a:p>
          <a:p>
            <a:pPr lvl="0"/>
            <a:endParaRPr sz="3200" dirty="0">
              <a:solidFill>
                <a:schemeClr val="bg1"/>
              </a:solidFill>
              <a:latin typeface="Squada One" panose="020B0600070205080204" charset="0"/>
              <a:ea typeface="Roboto Condensed Light"/>
              <a:cs typeface="Roboto Condensed Light"/>
              <a:sym typeface="Roboto Condensed Light"/>
            </a:endParaRPr>
          </a:p>
        </p:txBody>
      </p:sp>
    </p:spTree>
    <p:extLst>
      <p:ext uri="{BB962C8B-B14F-4D97-AF65-F5344CB8AC3E}">
        <p14:creationId xmlns:p14="http://schemas.microsoft.com/office/powerpoint/2010/main" val="270711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01. INTRODUCTION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8" y="1235413"/>
            <a:ext cx="4066163" cy="2694562"/>
          </a:xfrm>
          <a:prstGeom prst="rect">
            <a:avLst/>
          </a:prstGeom>
        </p:spPr>
      </p:pic>
    </p:spTree>
    <p:extLst>
      <p:ext uri="{BB962C8B-B14F-4D97-AF65-F5344CB8AC3E}">
        <p14:creationId xmlns:p14="http://schemas.microsoft.com/office/powerpoint/2010/main" val="18549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4F9-DC17-44EF-8798-5284DDB0707D}"/>
              </a:ext>
            </a:extLst>
          </p:cNvPr>
          <p:cNvSpPr>
            <a:spLocks noGrp="1"/>
          </p:cNvSpPr>
          <p:nvPr>
            <p:ph type="ctrTitle"/>
          </p:nvPr>
        </p:nvSpPr>
        <p:spPr>
          <a:xfrm flipH="1">
            <a:off x="0" y="-68372"/>
            <a:ext cx="8394900" cy="670500"/>
          </a:xfrm>
        </p:spPr>
        <p:txBody>
          <a:bodyPr/>
          <a:lstStyle/>
          <a:p>
            <a:r>
              <a:rPr lang="en-US" sz="3000" dirty="0"/>
              <a:t>Scenario: View Stream Camera</a:t>
            </a:r>
          </a:p>
        </p:txBody>
      </p:sp>
      <p:grpSp>
        <p:nvGrpSpPr>
          <p:cNvPr id="4" name="Google Shape;790;p63">
            <a:extLst>
              <a:ext uri="{FF2B5EF4-FFF2-40B4-BE49-F238E27FC236}">
                <a16:creationId xmlns:a16="http://schemas.microsoft.com/office/drawing/2014/main" id="{27C8C76B-CDB9-47D5-88D0-9357884DFA7F}"/>
              </a:ext>
            </a:extLst>
          </p:cNvPr>
          <p:cNvGrpSpPr/>
          <p:nvPr/>
        </p:nvGrpSpPr>
        <p:grpSpPr>
          <a:xfrm>
            <a:off x="2658561" y="1292213"/>
            <a:ext cx="5277468" cy="3746903"/>
            <a:chOff x="2613858" y="1523425"/>
            <a:chExt cx="3920691" cy="2783617"/>
          </a:xfrm>
        </p:grpSpPr>
        <p:grpSp>
          <p:nvGrpSpPr>
            <p:cNvPr id="5" name="Google Shape;791;p63">
              <a:extLst>
                <a:ext uri="{FF2B5EF4-FFF2-40B4-BE49-F238E27FC236}">
                  <a16:creationId xmlns:a16="http://schemas.microsoft.com/office/drawing/2014/main" id="{1D61A929-211E-4707-9851-6D3B28DF77C1}"/>
                </a:ext>
              </a:extLst>
            </p:cNvPr>
            <p:cNvGrpSpPr/>
            <p:nvPr/>
          </p:nvGrpSpPr>
          <p:grpSpPr>
            <a:xfrm>
              <a:off x="2613858" y="1523425"/>
              <a:ext cx="3920691" cy="2256491"/>
              <a:chOff x="2613858" y="1523425"/>
              <a:chExt cx="3920691" cy="2256491"/>
            </a:xfrm>
          </p:grpSpPr>
          <p:sp>
            <p:nvSpPr>
              <p:cNvPr id="14" name="Google Shape;792;p63">
                <a:extLst>
                  <a:ext uri="{FF2B5EF4-FFF2-40B4-BE49-F238E27FC236}">
                    <a16:creationId xmlns:a16="http://schemas.microsoft.com/office/drawing/2014/main" id="{F3FCB93A-2A42-4514-ABA5-7CD763F95193}"/>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CCC8F4BE-F329-405A-B32E-9E5235B02066}"/>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5EC207A8-9818-4C75-8F19-86C81CBF41F0}"/>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EFC14C18-1423-4EB9-9968-41314D81F757}"/>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5C4BD1A7-09B4-4A48-8153-02918CA06D82}"/>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07CC817-39AD-49AE-860F-2903CE17B379}"/>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FCBD5B1-FF14-4F7A-A347-7003A30C9503}"/>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0E578309-3B72-41B4-BF09-46C8D431B034}"/>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B7FD13E7-7483-488D-9BAE-C69452B6E9B7}"/>
                </a:ext>
              </a:extLst>
            </p:cNvPr>
            <p:cNvGrpSpPr/>
            <p:nvPr/>
          </p:nvGrpSpPr>
          <p:grpSpPr>
            <a:xfrm>
              <a:off x="2691784" y="1805334"/>
              <a:ext cx="3761071" cy="2501708"/>
              <a:chOff x="2691784" y="1805334"/>
              <a:chExt cx="3761071" cy="2501708"/>
            </a:xfrm>
          </p:grpSpPr>
          <p:sp>
            <p:nvSpPr>
              <p:cNvPr id="8" name="Google Shape;804;p63">
                <a:extLst>
                  <a:ext uri="{FF2B5EF4-FFF2-40B4-BE49-F238E27FC236}">
                    <a16:creationId xmlns:a16="http://schemas.microsoft.com/office/drawing/2014/main" id="{E9761998-0FC6-491A-9B9A-916A88414AE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8F27156E-58E2-4DF6-A819-7321515AA505}"/>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07D92340-8B32-4E3E-8214-C1B642D7141C}"/>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9340EEAD-E4E2-4AE9-8EBE-6B910C69826A}"/>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CDC2B2D-1BB8-4F2E-9808-772320ACC18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042;p74">
            <a:extLst>
              <a:ext uri="{FF2B5EF4-FFF2-40B4-BE49-F238E27FC236}">
                <a16:creationId xmlns:a16="http://schemas.microsoft.com/office/drawing/2014/main" id="{200B3873-089D-490C-B533-CB041C5E4C9F}"/>
              </a:ext>
            </a:extLst>
          </p:cNvPr>
          <p:cNvGrpSpPr/>
          <p:nvPr/>
        </p:nvGrpSpPr>
        <p:grpSpPr>
          <a:xfrm>
            <a:off x="1621231" y="815367"/>
            <a:ext cx="964067" cy="953692"/>
            <a:chOff x="-64406125" y="3362225"/>
            <a:chExt cx="318225" cy="314800"/>
          </a:xfrm>
          <a:solidFill>
            <a:schemeClr val="bg1"/>
          </a:solidFill>
        </p:grpSpPr>
        <p:sp>
          <p:nvSpPr>
            <p:cNvPr id="33" name="Google Shape;5043;p74">
              <a:extLst>
                <a:ext uri="{FF2B5EF4-FFF2-40B4-BE49-F238E27FC236}">
                  <a16:creationId xmlns:a16="http://schemas.microsoft.com/office/drawing/2014/main" id="{0357CF70-578D-42C3-853E-20A2380E65BC}"/>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4;p74">
              <a:extLst>
                <a:ext uri="{FF2B5EF4-FFF2-40B4-BE49-F238E27FC236}">
                  <a16:creationId xmlns:a16="http://schemas.microsoft.com/office/drawing/2014/main" id="{46391F80-334C-410F-A123-84905635CD6C}"/>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81;p63">
            <a:extLst>
              <a:ext uri="{FF2B5EF4-FFF2-40B4-BE49-F238E27FC236}">
                <a16:creationId xmlns:a16="http://schemas.microsoft.com/office/drawing/2014/main" id="{B08B463C-DC52-4D77-85AC-D204EFC972F5}"/>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36" name="Picture 35">
            <a:extLst>
              <a:ext uri="{FF2B5EF4-FFF2-40B4-BE49-F238E27FC236}">
                <a16:creationId xmlns:a16="http://schemas.microsoft.com/office/drawing/2014/main" id="{6E574C6D-E363-47D3-A989-D0265C24D32A}"/>
              </a:ext>
            </a:extLst>
          </p:cNvPr>
          <p:cNvPicPr>
            <a:picLocks noChangeAspect="1"/>
          </p:cNvPicPr>
          <p:nvPr/>
        </p:nvPicPr>
        <p:blipFill>
          <a:blip r:embed="rId3"/>
          <a:stretch>
            <a:fillRect/>
          </a:stretch>
        </p:blipFill>
        <p:spPr>
          <a:xfrm>
            <a:off x="5170597" y="371864"/>
            <a:ext cx="1410337" cy="840223"/>
          </a:xfrm>
          <a:prstGeom prst="rect">
            <a:avLst/>
          </a:prstGeom>
        </p:spPr>
      </p:pic>
      <p:sp>
        <p:nvSpPr>
          <p:cNvPr id="38" name="Google Shape;781;p63">
            <a:extLst>
              <a:ext uri="{FF2B5EF4-FFF2-40B4-BE49-F238E27FC236}">
                <a16:creationId xmlns:a16="http://schemas.microsoft.com/office/drawing/2014/main" id="{E44C9EAA-60AD-4ABE-955D-DA2488243AC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Get on Store Screen</a:t>
            </a:r>
          </a:p>
        </p:txBody>
      </p:sp>
      <p:pic>
        <p:nvPicPr>
          <p:cNvPr id="39" name="Picture 38">
            <a:extLst>
              <a:ext uri="{FF2B5EF4-FFF2-40B4-BE49-F238E27FC236}">
                <a16:creationId xmlns:a16="http://schemas.microsoft.com/office/drawing/2014/main" id="{6FA42AF4-DB89-4136-8568-EDF7ADE71758}"/>
              </a:ext>
            </a:extLst>
          </p:cNvPr>
          <p:cNvPicPr>
            <a:picLocks noChangeAspect="1"/>
          </p:cNvPicPr>
          <p:nvPr/>
        </p:nvPicPr>
        <p:blipFill>
          <a:blip r:embed="rId4"/>
          <a:stretch>
            <a:fillRect/>
          </a:stretch>
        </p:blipFill>
        <p:spPr>
          <a:xfrm>
            <a:off x="5733137" y="1961682"/>
            <a:ext cx="1555322" cy="926356"/>
          </a:xfrm>
          <a:prstGeom prst="rect">
            <a:avLst/>
          </a:prstGeom>
        </p:spPr>
      </p:pic>
      <p:sp>
        <p:nvSpPr>
          <p:cNvPr id="40" name="Google Shape;781;p63">
            <a:extLst>
              <a:ext uri="{FF2B5EF4-FFF2-40B4-BE49-F238E27FC236}">
                <a16:creationId xmlns:a16="http://schemas.microsoft.com/office/drawing/2014/main" id="{5119034E-27DA-4E6E-98F9-FBA981336DBC}"/>
              </a:ext>
            </a:extLst>
          </p:cNvPr>
          <p:cNvSpPr txBox="1">
            <a:spLocks/>
          </p:cNvSpPr>
          <p:nvPr/>
        </p:nvSpPr>
        <p:spPr>
          <a:xfrm>
            <a:off x="5556440" y="2835732"/>
            <a:ext cx="2048988"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Get on Area Screen</a:t>
            </a:r>
          </a:p>
        </p:txBody>
      </p:sp>
      <p:sp>
        <p:nvSpPr>
          <p:cNvPr id="41" name="Google Shape;781;p63">
            <a:extLst>
              <a:ext uri="{FF2B5EF4-FFF2-40B4-BE49-F238E27FC236}">
                <a16:creationId xmlns:a16="http://schemas.microsoft.com/office/drawing/2014/main" id="{AD88C33B-E7DE-4461-8FFD-ED7F11D83A9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42" name="Picture 41">
            <a:extLst>
              <a:ext uri="{FF2B5EF4-FFF2-40B4-BE49-F238E27FC236}">
                <a16:creationId xmlns:a16="http://schemas.microsoft.com/office/drawing/2014/main" id="{48557460-4C3C-4DED-9785-B6CBA7A55A31}"/>
              </a:ext>
            </a:extLst>
          </p:cNvPr>
          <p:cNvPicPr>
            <a:picLocks noChangeAspect="1"/>
          </p:cNvPicPr>
          <p:nvPr/>
        </p:nvPicPr>
        <p:blipFill>
          <a:blip r:embed="rId5"/>
          <a:stretch>
            <a:fillRect/>
          </a:stretch>
        </p:blipFill>
        <p:spPr>
          <a:xfrm>
            <a:off x="3202289" y="1946784"/>
            <a:ext cx="1544055" cy="913115"/>
          </a:xfrm>
          <a:prstGeom prst="rect">
            <a:avLst/>
          </a:prstGeom>
        </p:spPr>
      </p:pic>
      <p:sp>
        <p:nvSpPr>
          <p:cNvPr id="43" name="Google Shape;781;p63">
            <a:extLst>
              <a:ext uri="{FF2B5EF4-FFF2-40B4-BE49-F238E27FC236}">
                <a16:creationId xmlns:a16="http://schemas.microsoft.com/office/drawing/2014/main" id="{4132A912-2C9C-46E8-A3A4-64C44D4A8348}"/>
              </a:ext>
            </a:extLst>
          </p:cNvPr>
          <p:cNvSpPr txBox="1">
            <a:spLocks/>
          </p:cNvSpPr>
          <p:nvPr/>
        </p:nvSpPr>
        <p:spPr>
          <a:xfrm>
            <a:off x="1415620" y="2590500"/>
            <a:ext cx="190986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Choose camera</a:t>
            </a:r>
          </a:p>
        </p:txBody>
      </p:sp>
      <p:pic>
        <p:nvPicPr>
          <p:cNvPr id="44" name="Picture 43">
            <a:extLst>
              <a:ext uri="{FF2B5EF4-FFF2-40B4-BE49-F238E27FC236}">
                <a16:creationId xmlns:a16="http://schemas.microsoft.com/office/drawing/2014/main" id="{5787CCA1-BBD4-473F-B4B8-C69A70FA594A}"/>
              </a:ext>
            </a:extLst>
          </p:cNvPr>
          <p:cNvPicPr>
            <a:picLocks noChangeAspect="1"/>
          </p:cNvPicPr>
          <p:nvPr/>
        </p:nvPicPr>
        <p:blipFill>
          <a:blip r:embed="rId6"/>
          <a:stretch>
            <a:fillRect/>
          </a:stretch>
        </p:blipFill>
        <p:spPr>
          <a:xfrm>
            <a:off x="3325485" y="3713273"/>
            <a:ext cx="1399196" cy="839933"/>
          </a:xfrm>
          <a:prstGeom prst="rect">
            <a:avLst/>
          </a:prstGeom>
        </p:spPr>
      </p:pic>
      <p:sp>
        <p:nvSpPr>
          <p:cNvPr id="45" name="Google Shape;781;p63">
            <a:extLst>
              <a:ext uri="{FF2B5EF4-FFF2-40B4-BE49-F238E27FC236}">
                <a16:creationId xmlns:a16="http://schemas.microsoft.com/office/drawing/2014/main" id="{D8D04BAC-E27C-4B6A-AC3E-307B4FFF4336}"/>
              </a:ext>
            </a:extLst>
          </p:cNvPr>
          <p:cNvSpPr txBox="1">
            <a:spLocks/>
          </p:cNvSpPr>
          <p:nvPr/>
        </p:nvSpPr>
        <p:spPr>
          <a:xfrm>
            <a:off x="4836198" y="3759003"/>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See Camera Stream and Data Analysis</a:t>
            </a:r>
          </a:p>
        </p:txBody>
      </p:sp>
    </p:spTree>
    <p:extLst>
      <p:ext uri="{BB962C8B-B14F-4D97-AF65-F5344CB8AC3E}">
        <p14:creationId xmlns:p14="http://schemas.microsoft.com/office/powerpoint/2010/main" val="2929498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D6A7E8-6CB2-4DFE-A59D-1169C876A7E8}"/>
              </a:ext>
            </a:extLst>
          </p:cNvPr>
          <p:cNvSpPr>
            <a:spLocks noGrp="1"/>
          </p:cNvSpPr>
          <p:nvPr>
            <p:ph type="ctrTitle"/>
          </p:nvPr>
        </p:nvSpPr>
        <p:spPr>
          <a:xfrm flipH="1">
            <a:off x="0" y="-68372"/>
            <a:ext cx="8394900" cy="670500"/>
          </a:xfrm>
        </p:spPr>
        <p:txBody>
          <a:bodyPr/>
          <a:lstStyle/>
          <a:p>
            <a:r>
              <a:rPr lang="en-US" altLang="ja-JP" sz="3000" dirty="0"/>
              <a:t>Scenario: </a:t>
            </a:r>
            <a:r>
              <a:rPr lang="en-US" sz="3000" dirty="0"/>
              <a:t>View Preview Heatmap</a:t>
            </a:r>
          </a:p>
        </p:txBody>
      </p:sp>
      <p:grpSp>
        <p:nvGrpSpPr>
          <p:cNvPr id="4" name="Google Shape;790;p63">
            <a:extLst>
              <a:ext uri="{FF2B5EF4-FFF2-40B4-BE49-F238E27FC236}">
                <a16:creationId xmlns:a16="http://schemas.microsoft.com/office/drawing/2014/main" id="{D4E91D90-57A5-4AD1-A63B-02A9AC35B752}"/>
              </a:ext>
            </a:extLst>
          </p:cNvPr>
          <p:cNvGrpSpPr/>
          <p:nvPr/>
        </p:nvGrpSpPr>
        <p:grpSpPr>
          <a:xfrm>
            <a:off x="2660073" y="1193937"/>
            <a:ext cx="5277468" cy="3882308"/>
            <a:chOff x="2613858" y="1523425"/>
            <a:chExt cx="3920691" cy="2884211"/>
          </a:xfrm>
        </p:grpSpPr>
        <p:grpSp>
          <p:nvGrpSpPr>
            <p:cNvPr id="5" name="Google Shape;791;p63">
              <a:extLst>
                <a:ext uri="{FF2B5EF4-FFF2-40B4-BE49-F238E27FC236}">
                  <a16:creationId xmlns:a16="http://schemas.microsoft.com/office/drawing/2014/main" id="{FC5EA8A1-B97F-4EC1-97AB-F10E0C329199}"/>
                </a:ext>
              </a:extLst>
            </p:cNvPr>
            <p:cNvGrpSpPr/>
            <p:nvPr/>
          </p:nvGrpSpPr>
          <p:grpSpPr>
            <a:xfrm>
              <a:off x="2613858" y="1523425"/>
              <a:ext cx="3920691" cy="2884211"/>
              <a:chOff x="2613858" y="1523425"/>
              <a:chExt cx="3920691" cy="2884211"/>
            </a:xfrm>
          </p:grpSpPr>
          <p:sp>
            <p:nvSpPr>
              <p:cNvPr id="14" name="Google Shape;792;p63">
                <a:extLst>
                  <a:ext uri="{FF2B5EF4-FFF2-40B4-BE49-F238E27FC236}">
                    <a16:creationId xmlns:a16="http://schemas.microsoft.com/office/drawing/2014/main" id="{5F722F67-691A-4022-ACB2-C827956EFE6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3;p63">
                <a:extLst>
                  <a:ext uri="{FF2B5EF4-FFF2-40B4-BE49-F238E27FC236}">
                    <a16:creationId xmlns:a16="http://schemas.microsoft.com/office/drawing/2014/main" id="{D030F337-FCCC-4061-8055-17549F9C6A3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16" name="Google Shape;794;p63">
                <a:extLst>
                  <a:ext uri="{FF2B5EF4-FFF2-40B4-BE49-F238E27FC236}">
                    <a16:creationId xmlns:a16="http://schemas.microsoft.com/office/drawing/2014/main" id="{478513A9-AA62-4809-9C6B-95E591F42C3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5;p63">
                <a:extLst>
                  <a:ext uri="{FF2B5EF4-FFF2-40B4-BE49-F238E27FC236}">
                    <a16:creationId xmlns:a16="http://schemas.microsoft.com/office/drawing/2014/main" id="{05B0AD49-BC13-4ABD-8C2E-06E5B691D0E9}"/>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63">
                <a:extLst>
                  <a:ext uri="{FF2B5EF4-FFF2-40B4-BE49-F238E27FC236}">
                    <a16:creationId xmlns:a16="http://schemas.microsoft.com/office/drawing/2014/main" id="{B9A3722C-925E-4E66-9102-E16DFF85349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p63">
                <a:extLst>
                  <a:ext uri="{FF2B5EF4-FFF2-40B4-BE49-F238E27FC236}">
                    <a16:creationId xmlns:a16="http://schemas.microsoft.com/office/drawing/2014/main" id="{60AE5C76-2673-4861-92ED-73800C9B90EB}"/>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98;p63">
                <a:extLst>
                  <a:ext uri="{FF2B5EF4-FFF2-40B4-BE49-F238E27FC236}">
                    <a16:creationId xmlns:a16="http://schemas.microsoft.com/office/drawing/2014/main" id="{6A29B8A3-1A05-4DDB-955A-1A9927ED19A7}"/>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21" name="Google Shape;799;p63">
                <a:extLst>
                  <a:ext uri="{FF2B5EF4-FFF2-40B4-BE49-F238E27FC236}">
                    <a16:creationId xmlns:a16="http://schemas.microsoft.com/office/drawing/2014/main" id="{41E6DBBB-0070-4E5C-9C3B-7DB4309AC53E}"/>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22" name="Google Shape;800;p63">
                <a:extLst>
                  <a:ext uri="{FF2B5EF4-FFF2-40B4-BE49-F238E27FC236}">
                    <a16:creationId xmlns:a16="http://schemas.microsoft.com/office/drawing/2014/main" id="{A077CF7F-6A42-4545-81B7-88656513842F}"/>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cxnSp>
            <p:nvCxnSpPr>
              <p:cNvPr id="23" name="Google Shape;801;p63">
                <a:extLst>
                  <a:ext uri="{FF2B5EF4-FFF2-40B4-BE49-F238E27FC236}">
                    <a16:creationId xmlns:a16="http://schemas.microsoft.com/office/drawing/2014/main" id="{7D89D0B5-399E-4454-B3BA-82DBFFEBB8C6}"/>
                  </a:ext>
                </a:extLst>
              </p:cNvPr>
              <p:cNvCxnSpPr/>
              <p:nvPr/>
            </p:nvCxnSpPr>
            <p:spPr>
              <a:xfrm>
                <a:off x="5342951" y="3984825"/>
                <a:ext cx="0" cy="181200"/>
              </a:xfrm>
              <a:prstGeom prst="straightConnector1">
                <a:avLst/>
              </a:prstGeom>
              <a:noFill/>
              <a:ln w="19050" cap="flat" cmpd="sng">
                <a:solidFill>
                  <a:srgbClr val="FFFFFF"/>
                </a:solidFill>
                <a:prstDash val="solid"/>
                <a:round/>
                <a:headEnd type="diamond" w="med" len="med"/>
                <a:tailEnd type="none" w="med" len="med"/>
              </a:ln>
            </p:spPr>
          </p:cxnSp>
        </p:grpSp>
        <p:grpSp>
          <p:nvGrpSpPr>
            <p:cNvPr id="6" name="Google Shape;802;p63">
              <a:extLst>
                <a:ext uri="{FF2B5EF4-FFF2-40B4-BE49-F238E27FC236}">
                  <a16:creationId xmlns:a16="http://schemas.microsoft.com/office/drawing/2014/main" id="{D34601E3-7AB4-4CC5-A6D6-E3B2F1217F03}"/>
                </a:ext>
              </a:extLst>
            </p:cNvPr>
            <p:cNvGrpSpPr/>
            <p:nvPr/>
          </p:nvGrpSpPr>
          <p:grpSpPr>
            <a:xfrm>
              <a:off x="2691784" y="1805334"/>
              <a:ext cx="3761071" cy="2501708"/>
              <a:chOff x="2691784" y="1805334"/>
              <a:chExt cx="3761071" cy="2501708"/>
            </a:xfrm>
          </p:grpSpPr>
          <p:sp>
            <p:nvSpPr>
              <p:cNvPr id="7" name="Google Shape;803;p63">
                <a:extLst>
                  <a:ext uri="{FF2B5EF4-FFF2-40B4-BE49-F238E27FC236}">
                    <a16:creationId xmlns:a16="http://schemas.microsoft.com/office/drawing/2014/main" id="{74D08367-FB48-49A5-AB27-93AFD3C3D835}"/>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4;p63">
                <a:extLst>
                  <a:ext uri="{FF2B5EF4-FFF2-40B4-BE49-F238E27FC236}">
                    <a16:creationId xmlns:a16="http://schemas.microsoft.com/office/drawing/2014/main" id="{A9C8D88F-FE2D-4339-BBC1-B724E041F4BA}"/>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63">
                <a:extLst>
                  <a:ext uri="{FF2B5EF4-FFF2-40B4-BE49-F238E27FC236}">
                    <a16:creationId xmlns:a16="http://schemas.microsoft.com/office/drawing/2014/main" id="{F1566F80-8930-4E52-8BA5-C93703104F49}"/>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6;p63">
                <a:extLst>
                  <a:ext uri="{FF2B5EF4-FFF2-40B4-BE49-F238E27FC236}">
                    <a16:creationId xmlns:a16="http://schemas.microsoft.com/office/drawing/2014/main" id="{14600CFD-4D10-4F36-A568-9BC9A9DD611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p63">
                <a:extLst>
                  <a:ext uri="{FF2B5EF4-FFF2-40B4-BE49-F238E27FC236}">
                    <a16:creationId xmlns:a16="http://schemas.microsoft.com/office/drawing/2014/main" id="{D19AC4EA-535A-459F-8DB0-69833C1F6F96}"/>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8;p63">
                <a:extLst>
                  <a:ext uri="{FF2B5EF4-FFF2-40B4-BE49-F238E27FC236}">
                    <a16:creationId xmlns:a16="http://schemas.microsoft.com/office/drawing/2014/main" id="{9A3C3634-480A-4125-90D2-4D5FF248DF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9;p63">
                <a:extLst>
                  <a:ext uri="{FF2B5EF4-FFF2-40B4-BE49-F238E27FC236}">
                    <a16:creationId xmlns:a16="http://schemas.microsoft.com/office/drawing/2014/main" id="{5D38B61F-88FA-466C-A6E3-1EF1C18DDD86}"/>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5042;p74">
            <a:extLst>
              <a:ext uri="{FF2B5EF4-FFF2-40B4-BE49-F238E27FC236}">
                <a16:creationId xmlns:a16="http://schemas.microsoft.com/office/drawing/2014/main" id="{9DC727C0-C011-4E25-B48C-0FB6154DA098}"/>
              </a:ext>
            </a:extLst>
          </p:cNvPr>
          <p:cNvGrpSpPr/>
          <p:nvPr/>
        </p:nvGrpSpPr>
        <p:grpSpPr>
          <a:xfrm>
            <a:off x="1621231" y="815367"/>
            <a:ext cx="964067" cy="953692"/>
            <a:chOff x="-64406125" y="3362225"/>
            <a:chExt cx="318225" cy="314800"/>
          </a:xfrm>
          <a:solidFill>
            <a:schemeClr val="bg1"/>
          </a:solidFill>
        </p:grpSpPr>
        <p:sp>
          <p:nvSpPr>
            <p:cNvPr id="25" name="Google Shape;5043;p74">
              <a:extLst>
                <a:ext uri="{FF2B5EF4-FFF2-40B4-BE49-F238E27FC236}">
                  <a16:creationId xmlns:a16="http://schemas.microsoft.com/office/drawing/2014/main" id="{6F1EE68C-0BF9-4271-9ABD-532766E22323}"/>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4;p74">
              <a:extLst>
                <a:ext uri="{FF2B5EF4-FFF2-40B4-BE49-F238E27FC236}">
                  <a16:creationId xmlns:a16="http://schemas.microsoft.com/office/drawing/2014/main" id="{FE8EBEDF-EE1D-4E35-B2D7-FAD33AC2737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81;p63">
            <a:extLst>
              <a:ext uri="{FF2B5EF4-FFF2-40B4-BE49-F238E27FC236}">
                <a16:creationId xmlns:a16="http://schemas.microsoft.com/office/drawing/2014/main" id="{AB1083E6-AF9D-4B90-963C-520A7DF72A97}"/>
              </a:ext>
            </a:extLst>
          </p:cNvPr>
          <p:cNvSpPr txBox="1">
            <a:spLocks/>
          </p:cNvSpPr>
          <p:nvPr/>
        </p:nvSpPr>
        <p:spPr>
          <a:xfrm>
            <a:off x="3165831" y="105761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pic>
        <p:nvPicPr>
          <p:cNvPr id="28" name="Picture 27">
            <a:extLst>
              <a:ext uri="{FF2B5EF4-FFF2-40B4-BE49-F238E27FC236}">
                <a16:creationId xmlns:a16="http://schemas.microsoft.com/office/drawing/2014/main" id="{32A33628-5104-4E96-8F45-5A8794874B11}"/>
              </a:ext>
            </a:extLst>
          </p:cNvPr>
          <p:cNvPicPr>
            <a:picLocks noChangeAspect="1"/>
          </p:cNvPicPr>
          <p:nvPr/>
        </p:nvPicPr>
        <p:blipFill>
          <a:blip r:embed="rId3"/>
          <a:stretch>
            <a:fillRect/>
          </a:stretch>
        </p:blipFill>
        <p:spPr>
          <a:xfrm>
            <a:off x="5054031" y="157678"/>
            <a:ext cx="1618369" cy="964160"/>
          </a:xfrm>
          <a:prstGeom prst="rect">
            <a:avLst/>
          </a:prstGeom>
        </p:spPr>
      </p:pic>
      <p:sp>
        <p:nvSpPr>
          <p:cNvPr id="29" name="Google Shape;781;p63">
            <a:extLst>
              <a:ext uri="{FF2B5EF4-FFF2-40B4-BE49-F238E27FC236}">
                <a16:creationId xmlns:a16="http://schemas.microsoft.com/office/drawing/2014/main" id="{F3EB86AC-CF8D-487E-A998-04D4D1B67416}"/>
              </a:ext>
            </a:extLst>
          </p:cNvPr>
          <p:cNvSpPr txBox="1">
            <a:spLocks/>
          </p:cNvSpPr>
          <p:nvPr/>
        </p:nvSpPr>
        <p:spPr>
          <a:xfrm>
            <a:off x="6580934" y="475673"/>
            <a:ext cx="11177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2. Get on Store Screen</a:t>
            </a:r>
          </a:p>
        </p:txBody>
      </p:sp>
      <p:pic>
        <p:nvPicPr>
          <p:cNvPr id="30" name="Picture 29">
            <a:extLst>
              <a:ext uri="{FF2B5EF4-FFF2-40B4-BE49-F238E27FC236}">
                <a16:creationId xmlns:a16="http://schemas.microsoft.com/office/drawing/2014/main" id="{B1BFD07B-1226-4545-A856-3109435416C5}"/>
              </a:ext>
            </a:extLst>
          </p:cNvPr>
          <p:cNvPicPr>
            <a:picLocks noChangeAspect="1"/>
          </p:cNvPicPr>
          <p:nvPr/>
        </p:nvPicPr>
        <p:blipFill>
          <a:blip r:embed="rId4"/>
          <a:stretch>
            <a:fillRect/>
          </a:stretch>
        </p:blipFill>
        <p:spPr>
          <a:xfrm>
            <a:off x="5669317" y="1881528"/>
            <a:ext cx="1610461" cy="959197"/>
          </a:xfrm>
          <a:prstGeom prst="rect">
            <a:avLst/>
          </a:prstGeom>
        </p:spPr>
      </p:pic>
      <p:sp>
        <p:nvSpPr>
          <p:cNvPr id="31" name="Google Shape;781;p63">
            <a:extLst>
              <a:ext uri="{FF2B5EF4-FFF2-40B4-BE49-F238E27FC236}">
                <a16:creationId xmlns:a16="http://schemas.microsoft.com/office/drawing/2014/main" id="{3CE11460-CF25-428E-BD84-FE57093F0E46}"/>
              </a:ext>
            </a:extLst>
          </p:cNvPr>
          <p:cNvSpPr txBox="1">
            <a:spLocks/>
          </p:cNvSpPr>
          <p:nvPr/>
        </p:nvSpPr>
        <p:spPr>
          <a:xfrm>
            <a:off x="5491207" y="2800599"/>
            <a:ext cx="196668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3. Get on Area Screen</a:t>
            </a:r>
          </a:p>
        </p:txBody>
      </p:sp>
      <p:sp>
        <p:nvSpPr>
          <p:cNvPr id="32" name="Google Shape;781;p63">
            <a:extLst>
              <a:ext uri="{FF2B5EF4-FFF2-40B4-BE49-F238E27FC236}">
                <a16:creationId xmlns:a16="http://schemas.microsoft.com/office/drawing/2014/main" id="{D89EE3D6-96FE-46D9-A04E-7BA5027AA92C}"/>
              </a:ext>
            </a:extLst>
          </p:cNvPr>
          <p:cNvSpPr txBox="1">
            <a:spLocks/>
          </p:cNvSpPr>
          <p:nvPr/>
        </p:nvSpPr>
        <p:spPr>
          <a:xfrm>
            <a:off x="1165644" y="1716280"/>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pic>
        <p:nvPicPr>
          <p:cNvPr id="33" name="Picture 32">
            <a:extLst>
              <a:ext uri="{FF2B5EF4-FFF2-40B4-BE49-F238E27FC236}">
                <a16:creationId xmlns:a16="http://schemas.microsoft.com/office/drawing/2014/main" id="{AE5313BE-B9A6-473A-A6E5-102C5ED38B29}"/>
              </a:ext>
            </a:extLst>
          </p:cNvPr>
          <p:cNvPicPr>
            <a:picLocks noChangeAspect="1"/>
          </p:cNvPicPr>
          <p:nvPr/>
        </p:nvPicPr>
        <p:blipFill>
          <a:blip r:embed="rId5"/>
          <a:stretch>
            <a:fillRect/>
          </a:stretch>
        </p:blipFill>
        <p:spPr>
          <a:xfrm>
            <a:off x="3118611" y="1809900"/>
            <a:ext cx="1621979" cy="959197"/>
          </a:xfrm>
          <a:prstGeom prst="rect">
            <a:avLst/>
          </a:prstGeom>
        </p:spPr>
      </p:pic>
      <p:sp>
        <p:nvSpPr>
          <p:cNvPr id="34" name="Google Shape;781;p63">
            <a:extLst>
              <a:ext uri="{FF2B5EF4-FFF2-40B4-BE49-F238E27FC236}">
                <a16:creationId xmlns:a16="http://schemas.microsoft.com/office/drawing/2014/main" id="{0A078FD2-104B-4E04-9E90-FCDABD12C06E}"/>
              </a:ext>
            </a:extLst>
          </p:cNvPr>
          <p:cNvSpPr txBox="1">
            <a:spLocks/>
          </p:cNvSpPr>
          <p:nvPr/>
        </p:nvSpPr>
        <p:spPr>
          <a:xfrm>
            <a:off x="1427057" y="2578583"/>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altLang="ja-JP" sz="1400" dirty="0"/>
              <a:t>4. Choose camera</a:t>
            </a:r>
          </a:p>
        </p:txBody>
      </p:sp>
      <p:sp>
        <p:nvSpPr>
          <p:cNvPr id="36" name="Google Shape;781;p63">
            <a:extLst>
              <a:ext uri="{FF2B5EF4-FFF2-40B4-BE49-F238E27FC236}">
                <a16:creationId xmlns:a16="http://schemas.microsoft.com/office/drawing/2014/main" id="{66BF2AAC-47DB-48B8-8E6A-31839D6124A8}"/>
              </a:ext>
            </a:extLst>
          </p:cNvPr>
          <p:cNvSpPr txBox="1">
            <a:spLocks/>
          </p:cNvSpPr>
          <p:nvPr/>
        </p:nvSpPr>
        <p:spPr>
          <a:xfrm>
            <a:off x="1427057" y="3696491"/>
            <a:ext cx="1236416"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5. Click on “Preview” button</a:t>
            </a:r>
          </a:p>
        </p:txBody>
      </p:sp>
      <p:pic>
        <p:nvPicPr>
          <p:cNvPr id="38" name="Picture 37">
            <a:extLst>
              <a:ext uri="{FF2B5EF4-FFF2-40B4-BE49-F238E27FC236}">
                <a16:creationId xmlns:a16="http://schemas.microsoft.com/office/drawing/2014/main" id="{19FD1CDC-CD71-4709-B09B-E31F8371FBCF}"/>
              </a:ext>
            </a:extLst>
          </p:cNvPr>
          <p:cNvPicPr>
            <a:picLocks noChangeAspect="1"/>
          </p:cNvPicPr>
          <p:nvPr/>
        </p:nvPicPr>
        <p:blipFill>
          <a:blip r:embed="rId6"/>
          <a:stretch>
            <a:fillRect/>
          </a:stretch>
        </p:blipFill>
        <p:spPr>
          <a:xfrm>
            <a:off x="5414636" y="3435869"/>
            <a:ext cx="1660334" cy="987947"/>
          </a:xfrm>
          <a:prstGeom prst="rect">
            <a:avLst/>
          </a:prstGeom>
        </p:spPr>
      </p:pic>
      <p:sp>
        <p:nvSpPr>
          <p:cNvPr id="39" name="Google Shape;781;p63">
            <a:extLst>
              <a:ext uri="{FF2B5EF4-FFF2-40B4-BE49-F238E27FC236}">
                <a16:creationId xmlns:a16="http://schemas.microsoft.com/office/drawing/2014/main" id="{4B578840-CE7B-4707-BB9B-43FED7F2CC66}"/>
              </a:ext>
            </a:extLst>
          </p:cNvPr>
          <p:cNvSpPr txBox="1">
            <a:spLocks/>
          </p:cNvSpPr>
          <p:nvPr/>
        </p:nvSpPr>
        <p:spPr>
          <a:xfrm>
            <a:off x="7144690" y="3944134"/>
            <a:ext cx="1442827"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6. Choose time</a:t>
            </a:r>
          </a:p>
        </p:txBody>
      </p:sp>
      <p:pic>
        <p:nvPicPr>
          <p:cNvPr id="40" name="Picture 39">
            <a:extLst>
              <a:ext uri="{FF2B5EF4-FFF2-40B4-BE49-F238E27FC236}">
                <a16:creationId xmlns:a16="http://schemas.microsoft.com/office/drawing/2014/main" id="{320D3931-0662-4A6E-8E05-F7444D22D48D}"/>
              </a:ext>
            </a:extLst>
          </p:cNvPr>
          <p:cNvPicPr>
            <a:picLocks noChangeAspect="1"/>
          </p:cNvPicPr>
          <p:nvPr/>
        </p:nvPicPr>
        <p:blipFill>
          <a:blip r:embed="rId7"/>
          <a:stretch>
            <a:fillRect/>
          </a:stretch>
        </p:blipFill>
        <p:spPr>
          <a:xfrm>
            <a:off x="3323173" y="3527258"/>
            <a:ext cx="1621980" cy="976314"/>
          </a:xfrm>
          <a:prstGeom prst="rect">
            <a:avLst/>
          </a:prstGeom>
        </p:spPr>
      </p:pic>
    </p:spTree>
    <p:extLst>
      <p:ext uri="{BB962C8B-B14F-4D97-AF65-F5344CB8AC3E}">
        <p14:creationId xmlns:p14="http://schemas.microsoft.com/office/powerpoint/2010/main" val="3106104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37F-6043-4127-83F4-E0DBCA4A489E}"/>
              </a:ext>
            </a:extLst>
          </p:cNvPr>
          <p:cNvSpPr>
            <a:spLocks noGrp="1"/>
          </p:cNvSpPr>
          <p:nvPr>
            <p:ph type="ctrTitle"/>
          </p:nvPr>
        </p:nvSpPr>
        <p:spPr>
          <a:xfrm flipH="1">
            <a:off x="0" y="-51971"/>
            <a:ext cx="8394900" cy="670500"/>
          </a:xfrm>
        </p:spPr>
        <p:txBody>
          <a:bodyPr/>
          <a:lstStyle/>
          <a:p>
            <a:r>
              <a:rPr lang="en-US" altLang="ja-JP" sz="3000" dirty="0"/>
              <a:t>Scenario: </a:t>
            </a:r>
            <a:r>
              <a:rPr lang="en-US" sz="3000" dirty="0"/>
              <a:t>View Statistic</a:t>
            </a:r>
          </a:p>
        </p:txBody>
      </p:sp>
      <p:grpSp>
        <p:nvGrpSpPr>
          <p:cNvPr id="3" name="Google Shape;5042;p74">
            <a:extLst>
              <a:ext uri="{FF2B5EF4-FFF2-40B4-BE49-F238E27FC236}">
                <a16:creationId xmlns:a16="http://schemas.microsoft.com/office/drawing/2014/main" id="{C9795AD6-13C1-46A6-B613-D59A5153FB71}"/>
              </a:ext>
            </a:extLst>
          </p:cNvPr>
          <p:cNvGrpSpPr/>
          <p:nvPr/>
        </p:nvGrpSpPr>
        <p:grpSpPr>
          <a:xfrm>
            <a:off x="1613686" y="821651"/>
            <a:ext cx="964067" cy="953692"/>
            <a:chOff x="-64406125" y="3362225"/>
            <a:chExt cx="318225" cy="314800"/>
          </a:xfrm>
          <a:solidFill>
            <a:schemeClr val="bg1"/>
          </a:solidFill>
        </p:grpSpPr>
        <p:sp>
          <p:nvSpPr>
            <p:cNvPr id="4" name="Google Shape;5043;p74">
              <a:extLst>
                <a:ext uri="{FF2B5EF4-FFF2-40B4-BE49-F238E27FC236}">
                  <a16:creationId xmlns:a16="http://schemas.microsoft.com/office/drawing/2014/main" id="{817D32E8-F7F8-46CF-9082-E07D299947E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4;p74">
              <a:extLst>
                <a:ext uri="{FF2B5EF4-FFF2-40B4-BE49-F238E27FC236}">
                  <a16:creationId xmlns:a16="http://schemas.microsoft.com/office/drawing/2014/main" id="{FFCF680E-05AC-400C-B8AD-3750A2A1D7FE}"/>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81;p63">
            <a:extLst>
              <a:ext uri="{FF2B5EF4-FFF2-40B4-BE49-F238E27FC236}">
                <a16:creationId xmlns:a16="http://schemas.microsoft.com/office/drawing/2014/main" id="{213E0E75-3D24-40DD-A78F-CC319BC2E0C1}"/>
              </a:ext>
            </a:extLst>
          </p:cNvPr>
          <p:cNvSpPr txBox="1">
            <a:spLocks/>
          </p:cNvSpPr>
          <p:nvPr/>
        </p:nvSpPr>
        <p:spPr>
          <a:xfrm>
            <a:off x="3181551" y="851172"/>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1. Login into system</a:t>
            </a:r>
          </a:p>
        </p:txBody>
      </p:sp>
      <p:sp>
        <p:nvSpPr>
          <p:cNvPr id="10" name="Google Shape;781;p63">
            <a:extLst>
              <a:ext uri="{FF2B5EF4-FFF2-40B4-BE49-F238E27FC236}">
                <a16:creationId xmlns:a16="http://schemas.microsoft.com/office/drawing/2014/main" id="{285DB80F-31C1-41D1-9CE7-4279663498DA}"/>
              </a:ext>
            </a:extLst>
          </p:cNvPr>
          <p:cNvSpPr txBox="1">
            <a:spLocks/>
          </p:cNvSpPr>
          <p:nvPr/>
        </p:nvSpPr>
        <p:spPr>
          <a:xfrm>
            <a:off x="1164025" y="1790198"/>
            <a:ext cx="1916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a:t>User</a:t>
            </a:r>
          </a:p>
        </p:txBody>
      </p:sp>
      <p:grpSp>
        <p:nvGrpSpPr>
          <p:cNvPr id="47" name="Google Shape;790;p63">
            <a:extLst>
              <a:ext uri="{FF2B5EF4-FFF2-40B4-BE49-F238E27FC236}">
                <a16:creationId xmlns:a16="http://schemas.microsoft.com/office/drawing/2014/main" id="{0045F5C3-BA28-4770-A5AF-4045E1A67EDE}"/>
              </a:ext>
            </a:extLst>
          </p:cNvPr>
          <p:cNvGrpSpPr/>
          <p:nvPr/>
        </p:nvGrpSpPr>
        <p:grpSpPr>
          <a:xfrm>
            <a:off x="2713035" y="1054592"/>
            <a:ext cx="5277468" cy="3746903"/>
            <a:chOff x="2613858" y="1523425"/>
            <a:chExt cx="3920691" cy="2783617"/>
          </a:xfrm>
        </p:grpSpPr>
        <p:grpSp>
          <p:nvGrpSpPr>
            <p:cNvPr id="48" name="Google Shape;791;p63">
              <a:extLst>
                <a:ext uri="{FF2B5EF4-FFF2-40B4-BE49-F238E27FC236}">
                  <a16:creationId xmlns:a16="http://schemas.microsoft.com/office/drawing/2014/main" id="{2EB65E6A-6742-4064-B108-46209201C3AB}"/>
                </a:ext>
              </a:extLst>
            </p:cNvPr>
            <p:cNvGrpSpPr/>
            <p:nvPr/>
          </p:nvGrpSpPr>
          <p:grpSpPr>
            <a:xfrm>
              <a:off x="2613858" y="1523425"/>
              <a:ext cx="3920691" cy="2256491"/>
              <a:chOff x="2613858" y="1523425"/>
              <a:chExt cx="3920691" cy="2256491"/>
            </a:xfrm>
          </p:grpSpPr>
          <p:sp>
            <p:nvSpPr>
              <p:cNvPr id="57" name="Google Shape;792;p63">
                <a:extLst>
                  <a:ext uri="{FF2B5EF4-FFF2-40B4-BE49-F238E27FC236}">
                    <a16:creationId xmlns:a16="http://schemas.microsoft.com/office/drawing/2014/main" id="{C0EEA66F-4FD2-4878-932B-33F09C2BC05E}"/>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93;p63">
                <a:extLst>
                  <a:ext uri="{FF2B5EF4-FFF2-40B4-BE49-F238E27FC236}">
                    <a16:creationId xmlns:a16="http://schemas.microsoft.com/office/drawing/2014/main" id="{F67B9BA4-33D4-41AB-B64E-49FC5F10DB55}"/>
                  </a:ext>
                </a:extLst>
              </p:cNvPr>
              <p:cNvCxnSpPr/>
              <p:nvPr/>
            </p:nvCxnSpPr>
            <p:spPr>
              <a:xfrm>
                <a:off x="5045464" y="1523425"/>
                <a:ext cx="0" cy="181200"/>
              </a:xfrm>
              <a:prstGeom prst="straightConnector1">
                <a:avLst/>
              </a:prstGeom>
              <a:noFill/>
              <a:ln w="19050" cap="flat" cmpd="sng">
                <a:solidFill>
                  <a:srgbClr val="FFFFFF"/>
                </a:solidFill>
                <a:prstDash val="solid"/>
                <a:round/>
                <a:headEnd type="diamond" w="med" len="med"/>
                <a:tailEnd type="none" w="med" len="med"/>
              </a:ln>
            </p:spPr>
          </p:cxnSp>
          <p:sp>
            <p:nvSpPr>
              <p:cNvPr id="59" name="Google Shape;794;p63">
                <a:extLst>
                  <a:ext uri="{FF2B5EF4-FFF2-40B4-BE49-F238E27FC236}">
                    <a16:creationId xmlns:a16="http://schemas.microsoft.com/office/drawing/2014/main" id="{CCD59710-4DA7-4DC5-A99A-9301CCC92AB4}"/>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p63">
                <a:extLst>
                  <a:ext uri="{FF2B5EF4-FFF2-40B4-BE49-F238E27FC236}">
                    <a16:creationId xmlns:a16="http://schemas.microsoft.com/office/drawing/2014/main" id="{B0C7AC20-11A0-4591-92CD-8E169CA4E81F}"/>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7;p63">
                <a:extLst>
                  <a:ext uri="{FF2B5EF4-FFF2-40B4-BE49-F238E27FC236}">
                    <a16:creationId xmlns:a16="http://schemas.microsoft.com/office/drawing/2014/main" id="{DF0D094C-CEC9-4E5D-A2C5-08768DFAA1C6}"/>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798;p63">
                <a:extLst>
                  <a:ext uri="{FF2B5EF4-FFF2-40B4-BE49-F238E27FC236}">
                    <a16:creationId xmlns:a16="http://schemas.microsoft.com/office/drawing/2014/main" id="{C396D044-D26E-43F6-9D84-485802122B40}"/>
                  </a:ext>
                </a:extLst>
              </p:cNvPr>
              <p:cNvCxnSpPr/>
              <p:nvPr/>
            </p:nvCxnSpPr>
            <p:spPr>
              <a:xfrm rot="10800000">
                <a:off x="6107000" y="2426400"/>
                <a:ext cx="217200" cy="0"/>
              </a:xfrm>
              <a:prstGeom prst="straightConnector1">
                <a:avLst/>
              </a:prstGeom>
              <a:noFill/>
              <a:ln w="19050" cap="flat" cmpd="sng">
                <a:solidFill>
                  <a:srgbClr val="FFFFFF"/>
                </a:solidFill>
                <a:prstDash val="solid"/>
                <a:round/>
                <a:headEnd type="none" w="med" len="med"/>
                <a:tailEnd type="diamond" w="med" len="med"/>
              </a:ln>
            </p:spPr>
          </p:cxnSp>
          <p:cxnSp>
            <p:nvCxnSpPr>
              <p:cNvPr id="64" name="Google Shape;799;p63">
                <a:extLst>
                  <a:ext uri="{FF2B5EF4-FFF2-40B4-BE49-F238E27FC236}">
                    <a16:creationId xmlns:a16="http://schemas.microsoft.com/office/drawing/2014/main" id="{F03C6C3E-4C4E-441C-9BB8-11BE2AE68C14}"/>
                  </a:ext>
                </a:extLst>
              </p:cNvPr>
              <p:cNvCxnSpPr/>
              <p:nvPr/>
            </p:nvCxnSpPr>
            <p:spPr>
              <a:xfrm>
                <a:off x="3554714" y="2752425"/>
                <a:ext cx="0" cy="181200"/>
              </a:xfrm>
              <a:prstGeom prst="straightConnector1">
                <a:avLst/>
              </a:prstGeom>
              <a:noFill/>
              <a:ln w="19050" cap="flat" cmpd="sng">
                <a:solidFill>
                  <a:srgbClr val="FFFFFF"/>
                </a:solidFill>
                <a:prstDash val="solid"/>
                <a:round/>
                <a:headEnd type="diamond" w="med" len="med"/>
                <a:tailEnd type="none" w="med" len="med"/>
              </a:ln>
            </p:spPr>
          </p:cxnSp>
          <p:cxnSp>
            <p:nvCxnSpPr>
              <p:cNvPr id="65" name="Google Shape;800;p63">
                <a:extLst>
                  <a:ext uri="{FF2B5EF4-FFF2-40B4-BE49-F238E27FC236}">
                    <a16:creationId xmlns:a16="http://schemas.microsoft.com/office/drawing/2014/main" id="{D7BEF27F-8FCA-4C65-A445-D1722DDF3E22}"/>
                  </a:ext>
                </a:extLst>
              </p:cNvPr>
              <p:cNvCxnSpPr/>
              <p:nvPr/>
            </p:nvCxnSpPr>
            <p:spPr>
              <a:xfrm rot="10800000">
                <a:off x="2823275" y="3659113"/>
                <a:ext cx="217200" cy="0"/>
              </a:xfrm>
              <a:prstGeom prst="straightConnector1">
                <a:avLst/>
              </a:prstGeom>
              <a:noFill/>
              <a:ln w="19050" cap="flat" cmpd="sng">
                <a:solidFill>
                  <a:srgbClr val="FFFFFF"/>
                </a:solidFill>
                <a:prstDash val="solid"/>
                <a:round/>
                <a:headEnd type="diamond" w="med" len="med"/>
                <a:tailEnd type="none" w="med" len="med"/>
              </a:ln>
            </p:spPr>
          </p:cxnSp>
        </p:grpSp>
        <p:grpSp>
          <p:nvGrpSpPr>
            <p:cNvPr id="49" name="Google Shape;802;p63">
              <a:extLst>
                <a:ext uri="{FF2B5EF4-FFF2-40B4-BE49-F238E27FC236}">
                  <a16:creationId xmlns:a16="http://schemas.microsoft.com/office/drawing/2014/main" id="{0418E92A-B3BE-42CF-A65C-B053698CC413}"/>
                </a:ext>
              </a:extLst>
            </p:cNvPr>
            <p:cNvGrpSpPr/>
            <p:nvPr/>
          </p:nvGrpSpPr>
          <p:grpSpPr>
            <a:xfrm>
              <a:off x="2691784" y="1805334"/>
              <a:ext cx="3761071" cy="2501708"/>
              <a:chOff x="2691784" y="1805334"/>
              <a:chExt cx="3761071" cy="2501708"/>
            </a:xfrm>
          </p:grpSpPr>
          <p:sp>
            <p:nvSpPr>
              <p:cNvPr id="50" name="Google Shape;803;p63">
                <a:extLst>
                  <a:ext uri="{FF2B5EF4-FFF2-40B4-BE49-F238E27FC236}">
                    <a16:creationId xmlns:a16="http://schemas.microsoft.com/office/drawing/2014/main" id="{19606FA6-EB2C-41BC-B082-03B478B4D64B}"/>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4;p63">
                <a:extLst>
                  <a:ext uri="{FF2B5EF4-FFF2-40B4-BE49-F238E27FC236}">
                    <a16:creationId xmlns:a16="http://schemas.microsoft.com/office/drawing/2014/main" id="{0F4E3FF4-C7B8-48C6-A0DD-422DCFB2BE3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5;p63">
                <a:extLst>
                  <a:ext uri="{FF2B5EF4-FFF2-40B4-BE49-F238E27FC236}">
                    <a16:creationId xmlns:a16="http://schemas.microsoft.com/office/drawing/2014/main" id="{9DD2F768-F123-4124-BFF1-09338E3080EF}"/>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6;p63">
                <a:extLst>
                  <a:ext uri="{FF2B5EF4-FFF2-40B4-BE49-F238E27FC236}">
                    <a16:creationId xmlns:a16="http://schemas.microsoft.com/office/drawing/2014/main" id="{6839A091-09D2-41FA-A756-A73251EF3D8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7;p63">
                <a:extLst>
                  <a:ext uri="{FF2B5EF4-FFF2-40B4-BE49-F238E27FC236}">
                    <a16:creationId xmlns:a16="http://schemas.microsoft.com/office/drawing/2014/main" id="{F745F89B-45AA-4052-B80D-3D19C6DF112B}"/>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8;p63">
                <a:extLst>
                  <a:ext uri="{FF2B5EF4-FFF2-40B4-BE49-F238E27FC236}">
                    <a16:creationId xmlns:a16="http://schemas.microsoft.com/office/drawing/2014/main" id="{341377B3-68B9-4EE2-AB7E-DD62E807BF4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Picture 67">
            <a:extLst>
              <a:ext uri="{FF2B5EF4-FFF2-40B4-BE49-F238E27FC236}">
                <a16:creationId xmlns:a16="http://schemas.microsoft.com/office/drawing/2014/main" id="{7573DD39-B563-401A-B0A1-BE2856CD4DFE}"/>
              </a:ext>
            </a:extLst>
          </p:cNvPr>
          <p:cNvPicPr>
            <a:picLocks noChangeAspect="1"/>
          </p:cNvPicPr>
          <p:nvPr/>
        </p:nvPicPr>
        <p:blipFill>
          <a:blip r:embed="rId3"/>
          <a:stretch>
            <a:fillRect/>
          </a:stretch>
        </p:blipFill>
        <p:spPr>
          <a:xfrm>
            <a:off x="5245926" y="131828"/>
            <a:ext cx="1467882" cy="865921"/>
          </a:xfrm>
          <a:prstGeom prst="rect">
            <a:avLst/>
          </a:prstGeom>
        </p:spPr>
      </p:pic>
      <p:sp>
        <p:nvSpPr>
          <p:cNvPr id="69" name="Google Shape;781;p63">
            <a:extLst>
              <a:ext uri="{FF2B5EF4-FFF2-40B4-BE49-F238E27FC236}">
                <a16:creationId xmlns:a16="http://schemas.microsoft.com/office/drawing/2014/main" id="{1C4ABEE2-CC10-430F-BBDD-A5D21B3994FB}"/>
              </a:ext>
            </a:extLst>
          </p:cNvPr>
          <p:cNvSpPr txBox="1">
            <a:spLocks/>
          </p:cNvSpPr>
          <p:nvPr/>
        </p:nvSpPr>
        <p:spPr>
          <a:xfrm>
            <a:off x="5830215" y="2685101"/>
            <a:ext cx="1468552"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3. Choose Time</a:t>
            </a:r>
          </a:p>
        </p:txBody>
      </p:sp>
      <p:pic>
        <p:nvPicPr>
          <p:cNvPr id="70" name="Picture 69">
            <a:extLst>
              <a:ext uri="{FF2B5EF4-FFF2-40B4-BE49-F238E27FC236}">
                <a16:creationId xmlns:a16="http://schemas.microsoft.com/office/drawing/2014/main" id="{361B2909-2204-49A0-A3A3-C682270A4BC3}"/>
              </a:ext>
            </a:extLst>
          </p:cNvPr>
          <p:cNvPicPr>
            <a:picLocks noChangeAspect="1"/>
          </p:cNvPicPr>
          <p:nvPr/>
        </p:nvPicPr>
        <p:blipFill>
          <a:blip r:embed="rId4"/>
          <a:stretch>
            <a:fillRect/>
          </a:stretch>
        </p:blipFill>
        <p:spPr>
          <a:xfrm>
            <a:off x="5894035" y="1801850"/>
            <a:ext cx="1453862" cy="862965"/>
          </a:xfrm>
          <a:prstGeom prst="rect">
            <a:avLst/>
          </a:prstGeom>
        </p:spPr>
      </p:pic>
      <p:pic>
        <p:nvPicPr>
          <p:cNvPr id="71" name="Picture 70">
            <a:extLst>
              <a:ext uri="{FF2B5EF4-FFF2-40B4-BE49-F238E27FC236}">
                <a16:creationId xmlns:a16="http://schemas.microsoft.com/office/drawing/2014/main" id="{CFAD532C-06DD-4B4B-92CD-77699D0EE416}"/>
              </a:ext>
            </a:extLst>
          </p:cNvPr>
          <p:cNvPicPr>
            <a:picLocks noChangeAspect="1"/>
          </p:cNvPicPr>
          <p:nvPr/>
        </p:nvPicPr>
        <p:blipFill>
          <a:blip r:embed="rId5"/>
          <a:stretch>
            <a:fillRect/>
          </a:stretch>
        </p:blipFill>
        <p:spPr>
          <a:xfrm>
            <a:off x="3193041" y="1794566"/>
            <a:ext cx="1461061" cy="862966"/>
          </a:xfrm>
          <a:prstGeom prst="rect">
            <a:avLst/>
          </a:prstGeom>
        </p:spPr>
      </p:pic>
      <p:sp>
        <p:nvSpPr>
          <p:cNvPr id="72" name="Google Shape;781;p63">
            <a:extLst>
              <a:ext uri="{FF2B5EF4-FFF2-40B4-BE49-F238E27FC236}">
                <a16:creationId xmlns:a16="http://schemas.microsoft.com/office/drawing/2014/main" id="{DC4F909C-D466-4961-BE80-8D8BEBC2999D}"/>
              </a:ext>
            </a:extLst>
          </p:cNvPr>
          <p:cNvSpPr txBox="1">
            <a:spLocks/>
          </p:cNvSpPr>
          <p:nvPr/>
        </p:nvSpPr>
        <p:spPr>
          <a:xfrm>
            <a:off x="1821439" y="2341652"/>
            <a:ext cx="1461061"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4. View statistic</a:t>
            </a:r>
          </a:p>
        </p:txBody>
      </p:sp>
      <p:sp>
        <p:nvSpPr>
          <p:cNvPr id="74" name="Google Shape;781;p63">
            <a:extLst>
              <a:ext uri="{FF2B5EF4-FFF2-40B4-BE49-F238E27FC236}">
                <a16:creationId xmlns:a16="http://schemas.microsoft.com/office/drawing/2014/main" id="{316B9274-9B05-4FB9-9CD4-F54A91DAE9BB}"/>
              </a:ext>
            </a:extLst>
          </p:cNvPr>
          <p:cNvSpPr txBox="1">
            <a:spLocks/>
          </p:cNvSpPr>
          <p:nvPr/>
        </p:nvSpPr>
        <p:spPr>
          <a:xfrm>
            <a:off x="4931045" y="3763611"/>
            <a:ext cx="2897085"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5. View Heatmap in specific Time</a:t>
            </a:r>
          </a:p>
        </p:txBody>
      </p:sp>
      <p:sp>
        <p:nvSpPr>
          <p:cNvPr id="32" name="Google Shape;781;p63">
            <a:extLst>
              <a:ext uri="{FF2B5EF4-FFF2-40B4-BE49-F238E27FC236}">
                <a16:creationId xmlns:a16="http://schemas.microsoft.com/office/drawing/2014/main" id="{1A7175D5-E002-40A0-AA5E-AE07514AA238}"/>
              </a:ext>
            </a:extLst>
          </p:cNvPr>
          <p:cNvSpPr txBox="1">
            <a:spLocks/>
          </p:cNvSpPr>
          <p:nvPr/>
        </p:nvSpPr>
        <p:spPr>
          <a:xfrm>
            <a:off x="6695151" y="400113"/>
            <a:ext cx="1264219"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Condensed Light"/>
              <a:buChar char="●"/>
              <a:defRPr sz="1800" b="0" i="0" u="none" strike="noStrike" cap="none">
                <a:solidFill>
                  <a:srgbClr val="FFFFFF"/>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rgbClr val="FFFFFF"/>
              </a:buClr>
              <a:buSzPts val="1400"/>
              <a:buFont typeface="Roboto Condensed Light"/>
              <a:buChar char="■"/>
              <a:defRPr sz="1400" b="0" i="0" u="none" strike="noStrike" cap="none">
                <a:solidFill>
                  <a:srgbClr val="FFFFFF"/>
                </a:solidFill>
                <a:latin typeface="Roboto Condensed Light"/>
                <a:ea typeface="Roboto Condensed Light"/>
                <a:cs typeface="Roboto Condensed Light"/>
                <a:sym typeface="Roboto Condensed Light"/>
              </a:defRPr>
            </a:lvl9pPr>
          </a:lstStyle>
          <a:p>
            <a:pPr marL="0" indent="0" algn="ctr">
              <a:lnSpc>
                <a:spcPct val="100000"/>
              </a:lnSpc>
              <a:spcAft>
                <a:spcPts val="1600"/>
              </a:spcAft>
              <a:buClr>
                <a:schemeClr val="dk1"/>
              </a:buClr>
              <a:buSzPts val="1100"/>
              <a:buFont typeface="Arial"/>
              <a:buNone/>
            </a:pPr>
            <a:r>
              <a:rPr lang="en-US" sz="1400" dirty="0"/>
              <a:t>2. Choose type of statistic</a:t>
            </a:r>
          </a:p>
        </p:txBody>
      </p:sp>
      <p:pic>
        <p:nvPicPr>
          <p:cNvPr id="7" name="Picture 6">
            <a:extLst>
              <a:ext uri="{FF2B5EF4-FFF2-40B4-BE49-F238E27FC236}">
                <a16:creationId xmlns:a16="http://schemas.microsoft.com/office/drawing/2014/main" id="{2DFFF7D8-5964-4875-84BC-14A078CBE07D}"/>
              </a:ext>
            </a:extLst>
          </p:cNvPr>
          <p:cNvPicPr>
            <a:picLocks noChangeAspect="1"/>
          </p:cNvPicPr>
          <p:nvPr/>
        </p:nvPicPr>
        <p:blipFill>
          <a:blip r:embed="rId6"/>
          <a:stretch>
            <a:fillRect/>
          </a:stretch>
        </p:blipFill>
        <p:spPr>
          <a:xfrm>
            <a:off x="3330394" y="3508725"/>
            <a:ext cx="1714323" cy="814027"/>
          </a:xfrm>
          <a:prstGeom prst="rect">
            <a:avLst/>
          </a:prstGeom>
        </p:spPr>
      </p:pic>
    </p:spTree>
    <p:extLst>
      <p:ext uri="{BB962C8B-B14F-4D97-AF65-F5344CB8AC3E}">
        <p14:creationId xmlns:p14="http://schemas.microsoft.com/office/powerpoint/2010/main" val="3786222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Plan</a:t>
            </a:r>
            <a:endParaRPr dirty="0"/>
          </a:p>
        </p:txBody>
      </p:sp>
    </p:spTree>
    <p:extLst>
      <p:ext uri="{BB962C8B-B14F-4D97-AF65-F5344CB8AC3E}">
        <p14:creationId xmlns:p14="http://schemas.microsoft.com/office/powerpoint/2010/main" val="158539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FB1-B326-48C6-8D42-0D51AC860BBA}"/>
              </a:ext>
            </a:extLst>
          </p:cNvPr>
          <p:cNvSpPr>
            <a:spLocks noGrp="1"/>
          </p:cNvSpPr>
          <p:nvPr>
            <p:ph type="ctrTitle"/>
          </p:nvPr>
        </p:nvSpPr>
        <p:spPr>
          <a:xfrm>
            <a:off x="503561" y="3703164"/>
            <a:ext cx="3532268" cy="670500"/>
          </a:xfrm>
        </p:spPr>
        <p:txBody>
          <a:bodyPr/>
          <a:lstStyle/>
          <a:p>
            <a:pPr marL="571500" indent="-571500">
              <a:buFont typeface="Wingdings" panose="05000000000000000000" pitchFamily="2" charset="2"/>
              <a:buChar char="ü"/>
            </a:pPr>
            <a:r>
              <a:rPr lang="en-US"/>
              <a:t>Face Detection</a:t>
            </a:r>
          </a:p>
        </p:txBody>
      </p:sp>
      <p:pic>
        <p:nvPicPr>
          <p:cNvPr id="3074" name="Picture 2">
            <a:extLst>
              <a:ext uri="{FF2B5EF4-FFF2-40B4-BE49-F238E27FC236}">
                <a16:creationId xmlns:a16="http://schemas.microsoft.com/office/drawing/2014/main" id="{7BAF3E4C-D361-4C9C-A4FC-45A33AD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6" y="171872"/>
            <a:ext cx="3003347" cy="25098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6BD153-79C5-422C-BFBA-FE1675148417}"/>
              </a:ext>
            </a:extLst>
          </p:cNvPr>
          <p:cNvSpPr txBox="1">
            <a:spLocks/>
          </p:cNvSpPr>
          <p:nvPr/>
        </p:nvSpPr>
        <p:spPr>
          <a:xfrm>
            <a:off x="557594" y="3112542"/>
            <a:ext cx="3478235"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pPr marL="571500" indent="-571500">
              <a:buFont typeface="Wingdings" panose="05000000000000000000" pitchFamily="2" charset="2"/>
              <a:buChar char="ü"/>
            </a:pPr>
            <a:r>
              <a:rPr lang="en-US"/>
              <a:t>Age and gender</a:t>
            </a:r>
          </a:p>
        </p:txBody>
      </p:sp>
      <p:pic>
        <p:nvPicPr>
          <p:cNvPr id="3076" name="Picture 4">
            <a:extLst>
              <a:ext uri="{FF2B5EF4-FFF2-40B4-BE49-F238E27FC236}">
                <a16:creationId xmlns:a16="http://schemas.microsoft.com/office/drawing/2014/main" id="{FDC9105D-2D78-4647-A640-FA817D15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70" y="225906"/>
            <a:ext cx="4938879" cy="23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14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latin typeface="+mj-lt"/>
              </a:rPr>
              <a:t>Q &amp; A</a:t>
            </a:r>
            <a:endParaRPr sz="5000" dirty="0">
              <a:latin typeface="+mj-lt"/>
            </a:endParaRPr>
          </a:p>
        </p:txBody>
      </p:sp>
      <p:sp>
        <p:nvSpPr>
          <p:cNvPr id="3" name="Google Shape;365;p48">
            <a:extLst>
              <a:ext uri="{FF2B5EF4-FFF2-40B4-BE49-F238E27FC236}">
                <a16:creationId xmlns:a16="http://schemas.microsoft.com/office/drawing/2014/main" id="{FB0ADEFF-933B-43F8-A298-8EAD5C97DB98}"/>
              </a:ext>
            </a:extLst>
          </p:cNvPr>
          <p:cNvSpPr txBox="1">
            <a:spLocks/>
          </p:cNvSpPr>
          <p:nvPr/>
        </p:nvSpPr>
        <p:spPr>
          <a:xfrm>
            <a:off x="1242600" y="2621576"/>
            <a:ext cx="66588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2pPr>
            <a:lvl3pPr marR="0" lvl="2"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3pPr>
            <a:lvl4pPr marR="0" lvl="3"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4pPr>
            <a:lvl5pPr marR="0" lvl="4"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5pPr>
            <a:lvl6pPr marR="0" lvl="5"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6pPr>
            <a:lvl7pPr marR="0" lvl="6"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7pPr>
            <a:lvl8pPr marR="0" lvl="7"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8pPr>
            <a:lvl9pPr marR="0" lvl="8" algn="ctr" rtl="0">
              <a:lnSpc>
                <a:spcPct val="100000"/>
              </a:lnSpc>
              <a:spcBef>
                <a:spcPts val="0"/>
              </a:spcBef>
              <a:spcAft>
                <a:spcPts val="0"/>
              </a:spcAft>
              <a:buClr>
                <a:srgbClr val="FFFFFF"/>
              </a:buClr>
              <a:buSzPts val="1800"/>
              <a:buFont typeface="Righteous"/>
              <a:buNone/>
              <a:defRPr sz="1800" b="0" i="0" u="none" strike="noStrike" cap="none">
                <a:solidFill>
                  <a:srgbClr val="FFFFFF"/>
                </a:solidFill>
                <a:latin typeface="Righteous"/>
                <a:ea typeface="Righteous"/>
                <a:cs typeface="Righteous"/>
                <a:sym typeface="Righteous"/>
              </a:defRPr>
            </a:lvl9pPr>
          </a:lstStyle>
          <a:p>
            <a:r>
              <a:rPr lang="en-US" dirty="0"/>
              <a:t>Thanks for Watching</a:t>
            </a:r>
          </a:p>
        </p:txBody>
      </p:sp>
    </p:spTree>
    <p:extLst>
      <p:ext uri="{BB962C8B-B14F-4D97-AF65-F5344CB8AC3E}">
        <p14:creationId xmlns:p14="http://schemas.microsoft.com/office/powerpoint/2010/main" val="165714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CURRENT SITUATION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49099" y="1702339"/>
            <a:ext cx="3638075" cy="2629819"/>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572002" y="1702339"/>
            <a:ext cx="3570050" cy="2629819"/>
          </a:xfrm>
          <a:prstGeom prst="rect">
            <a:avLst/>
          </a:prstGeom>
        </p:spPr>
      </p:pic>
    </p:spTree>
    <p:extLst>
      <p:ext uri="{BB962C8B-B14F-4D97-AF65-F5344CB8AC3E}">
        <p14:creationId xmlns:p14="http://schemas.microsoft.com/office/powerpoint/2010/main" val="319564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SITUATION</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9100" y="1682884"/>
            <a:ext cx="3540798" cy="2825237"/>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572000" y="1682884"/>
            <a:ext cx="3929974" cy="2825238"/>
          </a:xfrm>
          <a:prstGeom prst="rect">
            <a:avLst/>
          </a:prstGeom>
        </p:spPr>
      </p:pic>
    </p:spTree>
    <p:extLst>
      <p:ext uri="{BB962C8B-B14F-4D97-AF65-F5344CB8AC3E}">
        <p14:creationId xmlns:p14="http://schemas.microsoft.com/office/powerpoint/2010/main" val="11686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PROBLEM DEFINITION</a:t>
            </a:r>
            <a:endParaRPr dirty="0"/>
          </a:p>
        </p:txBody>
      </p:sp>
    </p:spTree>
    <p:extLst>
      <p:ext uri="{BB962C8B-B14F-4D97-AF65-F5344CB8AC3E}">
        <p14:creationId xmlns:p14="http://schemas.microsoft.com/office/powerpoint/2010/main" val="325829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0" y="1614792"/>
            <a:ext cx="3813172" cy="26240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1" y="1614792"/>
            <a:ext cx="3920247" cy="2624036"/>
          </a:xfrm>
          <a:prstGeom prst="rect">
            <a:avLst/>
          </a:prstGeom>
        </p:spPr>
      </p:pic>
    </p:spTree>
    <p:extLst>
      <p:ext uri="{BB962C8B-B14F-4D97-AF65-F5344CB8AC3E}">
        <p14:creationId xmlns:p14="http://schemas.microsoft.com/office/powerpoint/2010/main" val="35667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DEFINITION</a:t>
            </a:r>
          </a:p>
        </p:txBody>
      </p:sp>
      <p:sp>
        <p:nvSpPr>
          <p:cNvPr id="5" name="Google Shape;383;p50"/>
          <p:cNvSpPr txBox="1">
            <a:spLocks/>
          </p:cNvSpPr>
          <p:nvPr/>
        </p:nvSpPr>
        <p:spPr>
          <a:xfrm>
            <a:off x="2939652" y="1171325"/>
            <a:ext cx="2930700" cy="1372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rPr>
              <a:t>Video is only extracted when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1" y="1381890"/>
            <a:ext cx="2565771" cy="17191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42" y="2630323"/>
            <a:ext cx="2789101" cy="2012352"/>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260737" y="1381891"/>
            <a:ext cx="2313420" cy="1719116"/>
          </a:xfrm>
          <a:prstGeom prst="rect">
            <a:avLst/>
          </a:prstGeom>
        </p:spPr>
      </p:pic>
    </p:spTree>
    <p:extLst>
      <p:ext uri="{BB962C8B-B14F-4D97-AF65-F5344CB8AC3E}">
        <p14:creationId xmlns:p14="http://schemas.microsoft.com/office/powerpoint/2010/main" val="1248483892"/>
      </p:ext>
    </p:extLst>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2211</Words>
  <Application>Microsoft Office PowerPoint</Application>
  <PresentationFormat>On-screen Show (16:9)</PresentationFormat>
  <Paragraphs>140</Paragraphs>
  <Slides>35</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Roboto Condensed Light</vt:lpstr>
      <vt:lpstr>Wingdings</vt:lpstr>
      <vt:lpstr>Fira Sans Extra Condensed Medium</vt:lpstr>
      <vt:lpstr>Squada One</vt:lpstr>
      <vt:lpstr>Righteous</vt:lpstr>
      <vt:lpstr>Tech Startup by Slidesgo</vt:lpstr>
      <vt:lpstr>IN-STORE CUSTOMER HEATMAP SYSTEM</vt:lpstr>
      <vt:lpstr>AGENDA</vt:lpstr>
      <vt:lpstr>01. INTRODUCTION</vt:lpstr>
      <vt:lpstr>CURRENT SITUATION</vt:lpstr>
      <vt:lpstr>CURRENT SITUATION</vt:lpstr>
      <vt:lpstr>CURRENT SITUATION</vt:lpstr>
      <vt:lpstr>PROBLEM DEFINITION</vt:lpstr>
      <vt:lpstr>PROBLEM DEFINITION</vt:lpstr>
      <vt:lpstr>PROBLEM DEFINITION</vt:lpstr>
      <vt:lpstr>So what to do to take advantage of the benefits that the camera offers?</vt:lpstr>
      <vt:lpstr>PROPOSED SOLUTION</vt:lpstr>
      <vt:lpstr>IN-STORE CUSTOMER HEATMAP SYSTEM</vt:lpstr>
      <vt:lpstr>So what is Heatmap ?</vt:lpstr>
      <vt:lpstr>Heatmap </vt:lpstr>
      <vt:lpstr>Heatmap in ICHS </vt:lpstr>
      <vt:lpstr>Atificial Intelligence</vt:lpstr>
      <vt:lpstr>People Detection</vt:lpstr>
      <vt:lpstr>COMPETITIVE ADVANTAGE</vt:lpstr>
      <vt:lpstr>Implementation</vt:lpstr>
      <vt:lpstr>Overview</vt:lpstr>
      <vt:lpstr>Overview System</vt:lpstr>
      <vt:lpstr>Camera Worker</vt:lpstr>
      <vt:lpstr>Video Worker</vt:lpstr>
      <vt:lpstr>Worker</vt:lpstr>
      <vt:lpstr>Faster-RCNN API</vt:lpstr>
      <vt:lpstr>Draw Heatmap</vt:lpstr>
      <vt:lpstr>Streaming</vt:lpstr>
      <vt:lpstr>Web Server</vt:lpstr>
      <vt:lpstr>DEMO</vt:lpstr>
      <vt:lpstr>Scenario: View Stream Camera</vt:lpstr>
      <vt:lpstr>Scenario: View Preview Heatmap</vt:lpstr>
      <vt:lpstr>Scenario: View Statistic</vt:lpstr>
      <vt:lpstr>Future Plan</vt:lpstr>
      <vt:lpstr>Face Detection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IN-STORE CUSTOMER HEATMAP SYSTEM</dc:title>
  <cp:lastModifiedBy>Huy Vu</cp:lastModifiedBy>
  <cp:revision>42</cp:revision>
  <dcterms:modified xsi:type="dcterms:W3CDTF">2019-08-25T15:17:38Z</dcterms:modified>
</cp:coreProperties>
</file>